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7"/>
  </p:handoutMasterIdLst>
  <p:sldIdLst>
    <p:sldId id="28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24" autoAdjust="0"/>
    <p:restoredTop sz="94660"/>
  </p:normalViewPr>
  <p:slideViewPr>
    <p:cSldViewPr>
      <p:cViewPr varScale="1">
        <p:scale>
          <a:sx n="69" d="100"/>
          <a:sy n="69" d="100"/>
        </p:scale>
        <p:origin x="-47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5476727-F9DB-4115-971C-2C3FBF6C0605}" type="datetimeFigureOut">
              <a:rPr lang="en-US" smtClean="0"/>
              <a:pPr/>
              <a:t>4/16/2014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CE9AD9-38A5-488C-93CA-AB578820C29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531A74C-F896-4E50-8DA2-ACD63EE94829}" type="datetimeFigureOut">
              <a:rPr lang="en-US" smtClean="0"/>
              <a:pPr/>
              <a:t>4/16/2014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C50B392-050A-4E5F-AAB7-8EE4DB68D89F}"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0B392-050A-4E5F-AAB7-8EE4DB68D89F}"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0B392-050A-4E5F-AAB7-8EE4DB68D89F}"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0B392-050A-4E5F-AAB7-8EE4DB68D89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0B392-050A-4E5F-AAB7-8EE4DB68D89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C50B392-050A-4E5F-AAB7-8EE4DB68D89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C50B392-050A-4E5F-AAB7-8EE4DB68D89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C50B392-050A-4E5F-AAB7-8EE4DB68D89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531A74C-F896-4E50-8DA2-ACD63EE94829}" type="datetimeFigureOut">
              <a:rPr lang="en-US" smtClean="0"/>
              <a:pPr/>
              <a:t>4/16/2014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C50B392-050A-4E5F-AAB7-8EE4DB68D89F}"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531A74C-F896-4E50-8DA2-ACD63EE94829}" type="datetimeFigureOut">
              <a:rPr lang="en-US" smtClean="0"/>
              <a:pPr/>
              <a:t>4/16/2014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C50B392-050A-4E5F-AAB7-8EE4DB68D89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531A74C-F896-4E50-8DA2-ACD63EE94829}" type="datetimeFigureOut">
              <a:rPr lang="en-US" smtClean="0"/>
              <a:pPr/>
              <a:t>4/16/2014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C50B392-050A-4E5F-AAB7-8EE4DB68D89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531A74C-F896-4E50-8DA2-ACD63EE94829}" type="datetimeFigureOut">
              <a:rPr lang="en-US" smtClean="0"/>
              <a:pPr/>
              <a:t>4/16/2014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C50B392-050A-4E5F-AAB7-8EE4DB68D8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iNG6R_535.jpg"/>
          <p:cNvPicPr>
            <a:picLocks noChangeAspect="1" noChangeArrowheads="1"/>
          </p:cNvPicPr>
          <p:nvPr/>
        </p:nvPicPr>
        <p:blipFill>
          <a:blip r:embed="rId2"/>
          <a:srcRect/>
          <a:stretch>
            <a:fillRect/>
          </a:stretch>
        </p:blipFill>
        <p:spPr bwMode="auto">
          <a:xfrm>
            <a:off x="6572259" y="2786058"/>
            <a:ext cx="2571741" cy="2571744"/>
          </a:xfrm>
          <a:prstGeom prst="rect">
            <a:avLst/>
          </a:prstGeom>
          <a:noFill/>
        </p:spPr>
      </p:pic>
      <p:pic>
        <p:nvPicPr>
          <p:cNvPr id="1030" name="Picture 6" descr="عکسی از امام خمینی (با کیفیت بالا)"/>
          <p:cNvPicPr>
            <a:picLocks noChangeAspect="1" noChangeArrowheads="1"/>
          </p:cNvPicPr>
          <p:nvPr/>
        </p:nvPicPr>
        <p:blipFill>
          <a:blip r:embed="rId3" cstate="print"/>
          <a:srcRect/>
          <a:stretch>
            <a:fillRect/>
          </a:stretch>
        </p:blipFill>
        <p:spPr bwMode="auto">
          <a:xfrm>
            <a:off x="3428992" y="2714620"/>
            <a:ext cx="2554685" cy="3357586"/>
          </a:xfrm>
          <a:prstGeom prst="rect">
            <a:avLst/>
          </a:prstGeom>
          <a:noFill/>
        </p:spPr>
      </p:pic>
      <p:pic>
        <p:nvPicPr>
          <p:cNvPr id="8" name="Picture 7" descr="F:\desktop\، گل ، و ... عكس پرنده ها\New Folder\DANLOD.jpg"/>
          <p:cNvPicPr>
            <a:picLocks noChangeAspect="1" noChangeArrowheads="1"/>
          </p:cNvPicPr>
          <p:nvPr/>
        </p:nvPicPr>
        <p:blipFill>
          <a:blip r:embed="rId4"/>
          <a:srcRect/>
          <a:stretch>
            <a:fillRect/>
          </a:stretch>
        </p:blipFill>
        <p:spPr bwMode="auto">
          <a:xfrm>
            <a:off x="3571868" y="214290"/>
            <a:ext cx="2142029" cy="2143116"/>
          </a:xfrm>
          <a:prstGeom prst="rect">
            <a:avLst/>
          </a:prstGeom>
          <a:noFill/>
        </p:spPr>
      </p:pic>
      <p:pic>
        <p:nvPicPr>
          <p:cNvPr id="1032" name="Picture 8" descr="C:\Documents and Settings\darman\Desktop\Scrap.shs"/>
          <p:cNvPicPr>
            <a:picLocks noChangeAspect="1" noChangeArrowheads="1"/>
          </p:cNvPicPr>
          <p:nvPr/>
        </p:nvPicPr>
        <p:blipFill>
          <a:blip r:embed="rId5"/>
          <a:srcRect/>
          <a:stretch>
            <a:fillRect/>
          </a:stretch>
        </p:blipFill>
        <p:spPr bwMode="auto">
          <a:xfrm>
            <a:off x="0" y="2714620"/>
            <a:ext cx="2668399" cy="2643206"/>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تمامي بيمارستان هاي با بيش از 96 الي 256 تخت فعال ضروري است داراي دو تا چهار پزشك مقيم در رشته هاي تخصصي مورد نياز داشته باشند .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تمامي بيمارستان هاي با بيش از 256 تخت فعال ضروري است  داراي 4-6 پزشك مقيم در رشته هاي تخصصي مورد نياز داشته باشند  .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1 : اساس انتخاب رشته هاي تخصصي و  تعداد  متخصص مقيم بخش هاي موجود و بيمار پذيري بيمارستان مي باشند . </a:t>
            </a:r>
            <a:br>
              <a:rPr lang="fa-IR" sz="4000" dirty="0" smtClean="0">
                <a:cs typeface="2  Badr" pitchFamily="2" charset="-78"/>
              </a:rPr>
            </a:br>
            <a:r>
              <a:rPr lang="fa-IR" sz="4000" dirty="0" smtClean="0">
                <a:cs typeface="2  Badr" pitchFamily="2" charset="-78"/>
              </a:rPr>
              <a:t>نكته 2 :‌در صورت وجود 3 متخصص طب اورژانس حضور متخصص طب اورژانس مقيم ضروري است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3 :بيمارستان هاي تك تخصصي زنان مي بايست پزشك زنان – بيهوشي و يك متخصص اطفال با اولويت فوق نوزادان مقيم داشته باشد .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4 : مراكز تروما بايستي متخصص مقيم ارتوپد داشته باشد .</a:t>
            </a:r>
            <a:br>
              <a:rPr lang="fa-IR" sz="4000" dirty="0" smtClean="0">
                <a:cs typeface="2  Badr" pitchFamily="2" charset="-78"/>
              </a:rPr>
            </a:br>
            <a:r>
              <a:rPr lang="fa-IR" sz="4000" dirty="0" smtClean="0">
                <a:cs typeface="2  Badr" pitchFamily="2" charset="-78"/>
              </a:rPr>
              <a:t>نكته 5 : در بيمارستان هاي تك تخصصي غير جراحي حضور يك نفر متخصص همان رشته به صورت مقيم ضروري است .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6 : در مراكز تروماهاي اصلي دانشگاه ها علاوه بر رشته هاي گفته شده و ارتوپد به طور همزمان بايستي فوق جراحي عروق و متخصص جراحي مغز و اعصاب مقيم نيز داشته باشند و در صورت عدم حضور دانشگاه ملكف به تعريف زنجيره اي ارجاع با مركز قطب مي باشد.</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7 : </a:t>
            </a:r>
            <a:br>
              <a:rPr lang="fa-IR" sz="4000" dirty="0" smtClean="0">
                <a:cs typeface="2  Badr" pitchFamily="2" charset="-78"/>
              </a:rPr>
            </a:br>
            <a:r>
              <a:rPr lang="fa-IR" sz="4000" dirty="0" smtClean="0">
                <a:cs typeface="2  Badr" pitchFamily="2" charset="-78"/>
              </a:rPr>
              <a:t>پزشكان مقيم در بخش هاي مراقبت ويژه مطابق دستورالعمل مربوطه بوده و حق الزحمه آنها از محل پيش بيني شده آئين نامه مربوطه پرداخت خواهد شد . (در مراكز ريفرال قلب حضور متخصص قلب مقيم در </a:t>
            </a:r>
            <a:r>
              <a:rPr lang="en-US" sz="4000" dirty="0" smtClean="0">
                <a:cs typeface="2  Badr" pitchFamily="2" charset="-78"/>
              </a:rPr>
              <a:t>CCU</a:t>
            </a:r>
            <a:r>
              <a:rPr lang="fa-IR" sz="4000" dirty="0" smtClean="0">
                <a:cs typeface="2  Badr" pitchFamily="2" charset="-78"/>
              </a:rPr>
              <a:t> الزامي است )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8 : الزامات برنامه :</a:t>
            </a:r>
            <a:br>
              <a:rPr lang="fa-IR" sz="4000" dirty="0" smtClean="0">
                <a:cs typeface="2  Badr" pitchFamily="2" charset="-78"/>
              </a:rPr>
            </a:br>
            <a:r>
              <a:rPr lang="fa-IR" sz="4000" dirty="0" smtClean="0">
                <a:cs typeface="2  Badr" pitchFamily="2" charset="-78"/>
              </a:rPr>
              <a:t>حداكثر تعداد نوبت كاري پزشك مقيم در هر ماه  معادل 15 شبانه روزي غير متوالي است . </a:t>
            </a:r>
            <a:br>
              <a:rPr lang="fa-IR" sz="4000" dirty="0" smtClean="0">
                <a:cs typeface="2  Badr" pitchFamily="2" charset="-78"/>
              </a:rPr>
            </a:br>
            <a:r>
              <a:rPr lang="fa-IR" sz="4000" dirty="0" smtClean="0">
                <a:cs typeface="2  Badr" pitchFamily="2" charset="-78"/>
              </a:rPr>
              <a:t>تعيين پزشك مسئول پيگيري بيماران بستري شده در طي زمان مقيمي بر عهده رياست بخش است .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fontScale="90000"/>
          </a:bodyPr>
          <a:lstStyle/>
          <a:p>
            <a:pPr rtl="1"/>
            <a:r>
              <a:rPr lang="fa-IR" sz="4000" dirty="0" smtClean="0">
                <a:cs typeface="2  Badr" pitchFamily="2" charset="-78"/>
              </a:rPr>
              <a:t>رئيس بيمارستان موظف است شرايط پذيرش و پيگيري بيماران درمان شده در طي زمان مقيمي را فراهم نمايند .</a:t>
            </a:r>
            <a:br>
              <a:rPr lang="fa-IR" sz="4000" dirty="0" smtClean="0">
                <a:cs typeface="2  Badr" pitchFamily="2" charset="-78"/>
              </a:rPr>
            </a:br>
            <a:r>
              <a:rPr lang="fa-IR" sz="4000" dirty="0" smtClean="0">
                <a:cs typeface="2  Badr" pitchFamily="2" charset="-78"/>
              </a:rPr>
              <a:t>رئيس بيمارستان موظف است فضا و امكانات رفاهي مناسب جهت اقامت پزشك كقيك را فراهم نمايد . </a:t>
            </a:r>
            <a:br>
              <a:rPr lang="fa-IR" sz="4000" dirty="0" smtClean="0">
                <a:cs typeface="2  Badr" pitchFamily="2" charset="-78"/>
              </a:rPr>
            </a:br>
            <a:r>
              <a:rPr lang="fa-IR" sz="4000" dirty="0" smtClean="0">
                <a:cs typeface="2  Badr" pitchFamily="2" charset="-78"/>
              </a:rPr>
              <a:t>رئيس بيمارستان يا بخش مربوطه موظف است برنامه پوشش ارائه خدمات تخصصي بيماران اورژانسي در ساعات اداري در شيفت كاري روزهاي هفته را تنظيم كند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9- حق الزحمه مقيمي :</a:t>
            </a:r>
            <a:br>
              <a:rPr lang="fa-IR" sz="4000" dirty="0" smtClean="0">
                <a:cs typeface="2  Badr" pitchFamily="2" charset="-78"/>
              </a:rPr>
            </a:br>
            <a:r>
              <a:rPr lang="fa-IR" sz="4000" dirty="0" smtClean="0">
                <a:cs typeface="2  Badr" pitchFamily="2" charset="-78"/>
              </a:rPr>
              <a:t>به طور متوسط به ازاي هر شب مقيمي 5000000 ريال در سال 93 مي باشد .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fa-IR" sz="4000" dirty="0" smtClean="0">
                <a:cs typeface="2  Badr" pitchFamily="2" charset="-78"/>
              </a:rPr>
              <a:t>1- دستورالعمل شماره 3 :</a:t>
            </a:r>
            <a:br>
              <a:rPr lang="fa-IR" sz="4000" dirty="0" smtClean="0">
                <a:cs typeface="2  Badr" pitchFamily="2" charset="-78"/>
              </a:rPr>
            </a:br>
            <a:r>
              <a:rPr lang="fa-IR" sz="4000" dirty="0" smtClean="0">
                <a:cs typeface="2  Badr" pitchFamily="2" charset="-78"/>
              </a:rPr>
              <a:t>2- برنامه حضور پزشكان متخصص مقيم در بيمارستان ها</a:t>
            </a:r>
            <a:br>
              <a:rPr lang="fa-IR" sz="4000" dirty="0" smtClean="0">
                <a:cs typeface="2  Badr" pitchFamily="2" charset="-78"/>
              </a:rPr>
            </a:br>
            <a:r>
              <a:rPr lang="fa-IR" sz="4000" dirty="0" smtClean="0">
                <a:cs typeface="2  Badr" pitchFamily="2" charset="-78"/>
              </a:rPr>
              <a:t>3-تاريخ اجراي دستوالعمل 15/2/93 و تعيين گرديده است.</a:t>
            </a:r>
            <a:br>
              <a:rPr lang="fa-IR" sz="4000" dirty="0" smtClean="0">
                <a:cs typeface="2  Badr" pitchFamily="2" charset="-78"/>
              </a:rPr>
            </a:br>
            <a:r>
              <a:rPr lang="fa-IR" sz="4000" dirty="0" smtClean="0">
                <a:cs typeface="2  Badr" pitchFamily="2" charset="-78"/>
              </a:rPr>
              <a:t>4-هدف : بهره مندي به هنگام مردم  از خدمات درماني از طريق حضور دائم پزشك متخصص مقيم در بيمارستان ها است</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1 : دانشگاه با نظر رياست مركز مي تواند با در نظر گرفتن نياز  و درجه محروميت منطقه ، نوع تخصص و ميزان كاركرد پزشك حق الزحمه مقيمي را تا 50% كاهش يا تا 50% افزايش دهد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2 : به حق الزحمه پزشك مقيم در روزهاي تعطيل معادل يك سوم مبالغ روزهاي غير تعطيل اضافه مي گردد .</a:t>
            </a:r>
            <a:br>
              <a:rPr lang="fa-IR" sz="4000" dirty="0" smtClean="0">
                <a:cs typeface="2  Badr" pitchFamily="2" charset="-78"/>
              </a:rPr>
            </a:br>
            <a:r>
              <a:rPr lang="fa-IR" sz="4000" dirty="0" smtClean="0">
                <a:cs typeface="2  Badr" pitchFamily="2" charset="-78"/>
              </a:rPr>
              <a:t>نكته 3 : حق الزحمه مقيمي علاوه بر حقوق و مزايا و كارانه پزشك است .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نكته4 : در صورت تقسيم پوشش شيفت مقيمي توسط چند نفر ، پرداخت به تناسب ميزان حضور از ساعات شيفت كامل پرداخت گردد . </a:t>
            </a:r>
            <a:br>
              <a:rPr lang="fa-IR" sz="4000" dirty="0" smtClean="0">
                <a:cs typeface="2  Badr" pitchFamily="2" charset="-78"/>
              </a:rPr>
            </a:br>
            <a:r>
              <a:rPr lang="fa-IR" sz="4000" dirty="0" smtClean="0">
                <a:cs typeface="2  Badr" pitchFamily="2" charset="-78"/>
              </a:rPr>
              <a:t>نكته 5 : بخش هايي كه پزشك مقيم دارد پرداخت هرگونه وجهي تحت عنوان حق الزحمه آنكالي به پزشكان شاغل همان رشته ممنوع است .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در صورتي كه امتياز ارزيابي عملكرد پزشك مقيم ب اساس ماده 11 دستورالعمل80 و بالاتر باشد 100% و اگر بين 60 تا 79 باشد  80% و اگر پائين تر از 60 باشد 60% حق الزحمه مربوطه قابل پرداخت است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10- الزامات همكاري پزشك مقيم : </a:t>
            </a:r>
            <a:br>
              <a:rPr lang="fa-IR" sz="4000" dirty="0" smtClean="0">
                <a:cs typeface="2  Badr" pitchFamily="2" charset="-78"/>
              </a:rPr>
            </a:br>
            <a:r>
              <a:rPr lang="fa-IR" sz="4000" dirty="0" smtClean="0">
                <a:cs typeface="2  Badr" pitchFamily="2" charset="-78"/>
              </a:rPr>
              <a:t>رعايت مصوبات و پروتكل هاي مصوب كميته  تعيين تكليف بيماران نظير رعايت انديكاسيون هاي بستري ، ويزيت به موقع و ...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11- معيارهاي ارزيابي عملكرد : </a:t>
            </a:r>
            <a:br>
              <a:rPr lang="fa-IR" sz="4000" dirty="0" smtClean="0">
                <a:cs typeface="2  Badr" pitchFamily="2" charset="-78"/>
              </a:rPr>
            </a:br>
            <a:r>
              <a:rPr lang="fa-IR" sz="4000" dirty="0" smtClean="0">
                <a:cs typeface="2  Badr" pitchFamily="2" charset="-78"/>
              </a:rPr>
              <a:t>جدول ارزيابي در مراكز آموزشي درماني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graphicFrame>
        <p:nvGraphicFramePr>
          <p:cNvPr id="3" name="Table 2"/>
          <p:cNvGraphicFramePr>
            <a:graphicFrameLocks noGrp="1"/>
          </p:cNvGraphicFramePr>
          <p:nvPr/>
        </p:nvGraphicFramePr>
        <p:xfrm>
          <a:off x="1857356" y="2071678"/>
          <a:ext cx="6096000" cy="1854200"/>
        </p:xfrm>
        <a:graphic>
          <a:graphicData uri="http://schemas.openxmlformats.org/drawingml/2006/table">
            <a:tbl>
              <a:tblPr firstRow="1" bandRow="1">
                <a:tableStyleId>{5C22544A-7EE6-4342-B048-85BDC9FD1C3A}</a:tableStyleId>
              </a:tblPr>
              <a:tblGrid>
                <a:gridCol w="1524000"/>
                <a:gridCol w="1524000"/>
                <a:gridCol w="2309850"/>
                <a:gridCol w="738150"/>
              </a:tblGrid>
              <a:tr h="370840">
                <a:tc>
                  <a:txBody>
                    <a:bodyPr/>
                    <a:lstStyle/>
                    <a:p>
                      <a:pPr algn="ctr"/>
                      <a:r>
                        <a:rPr lang="fa-IR" dirty="0" smtClean="0">
                          <a:cs typeface="2  Badr" pitchFamily="2" charset="-78"/>
                        </a:rPr>
                        <a:t>امتياز</a:t>
                      </a:r>
                      <a:endParaRPr lang="en-US" dirty="0">
                        <a:cs typeface="2  Badr" pitchFamily="2" charset="-78"/>
                      </a:endParaRPr>
                    </a:p>
                  </a:txBody>
                  <a:tcPr/>
                </a:tc>
                <a:tc>
                  <a:txBody>
                    <a:bodyPr/>
                    <a:lstStyle/>
                    <a:p>
                      <a:pPr algn="ctr"/>
                      <a:r>
                        <a:rPr lang="fa-IR" dirty="0" smtClean="0">
                          <a:cs typeface="2  Badr" pitchFamily="2" charset="-78"/>
                        </a:rPr>
                        <a:t>مبناي گزارش</a:t>
                      </a:r>
                      <a:endParaRPr lang="en-US" dirty="0">
                        <a:cs typeface="2  Badr" pitchFamily="2" charset="-78"/>
                      </a:endParaRPr>
                    </a:p>
                  </a:txBody>
                  <a:tcPr/>
                </a:tc>
                <a:tc>
                  <a:txBody>
                    <a:bodyPr/>
                    <a:lstStyle/>
                    <a:p>
                      <a:pPr algn="ctr"/>
                      <a:r>
                        <a:rPr lang="fa-IR" dirty="0" smtClean="0">
                          <a:cs typeface="2  Badr" pitchFamily="2" charset="-78"/>
                        </a:rPr>
                        <a:t>معيار</a:t>
                      </a:r>
                      <a:endParaRPr lang="en-US" dirty="0">
                        <a:cs typeface="2  Badr" pitchFamily="2" charset="-78"/>
                      </a:endParaRPr>
                    </a:p>
                  </a:txBody>
                  <a:tcPr/>
                </a:tc>
                <a:tc>
                  <a:txBody>
                    <a:bodyPr/>
                    <a:lstStyle/>
                    <a:p>
                      <a:pPr algn="ctr"/>
                      <a:r>
                        <a:rPr lang="fa-IR" dirty="0" smtClean="0">
                          <a:cs typeface="2  Badr" pitchFamily="2" charset="-78"/>
                        </a:rPr>
                        <a:t>رديف</a:t>
                      </a:r>
                      <a:endParaRPr lang="en-US" dirty="0">
                        <a:cs typeface="2  Badr" pitchFamily="2" charset="-78"/>
                      </a:endParaRPr>
                    </a:p>
                  </a:txBody>
                  <a:tcPr/>
                </a:tc>
              </a:tr>
              <a:tr h="370840">
                <a:tc>
                  <a:txBody>
                    <a:bodyPr/>
                    <a:lstStyle/>
                    <a:p>
                      <a:pPr algn="ctr"/>
                      <a:r>
                        <a:rPr lang="fa-IR" dirty="0" smtClean="0">
                          <a:cs typeface="2  Badr" pitchFamily="2" charset="-78"/>
                        </a:rPr>
                        <a:t>تا 30</a:t>
                      </a:r>
                      <a:endParaRPr lang="en-US" dirty="0">
                        <a:cs typeface="2  Badr" pitchFamily="2" charset="-78"/>
                      </a:endParaRPr>
                    </a:p>
                  </a:txBody>
                  <a:tcPr/>
                </a:tc>
                <a:tc>
                  <a:txBody>
                    <a:bodyPr/>
                    <a:lstStyle/>
                    <a:p>
                      <a:pPr algn="ctr"/>
                      <a:r>
                        <a:rPr lang="fa-IR" dirty="0" smtClean="0">
                          <a:cs typeface="2  Badr" pitchFamily="2" charset="-78"/>
                        </a:rPr>
                        <a:t>معاون درمان</a:t>
                      </a:r>
                      <a:endParaRPr lang="en-US" dirty="0">
                        <a:cs typeface="2  Badr" pitchFamily="2" charset="-78"/>
                      </a:endParaRPr>
                    </a:p>
                  </a:txBody>
                  <a:tcPr/>
                </a:tc>
                <a:tc>
                  <a:txBody>
                    <a:bodyPr/>
                    <a:lstStyle/>
                    <a:p>
                      <a:pPr algn="ctr"/>
                      <a:r>
                        <a:rPr lang="fa-IR" dirty="0" smtClean="0">
                          <a:cs typeface="2  Badr" pitchFamily="2" charset="-78"/>
                        </a:rPr>
                        <a:t>رضايت از عملكرد</a:t>
                      </a:r>
                      <a:endParaRPr lang="en-US" dirty="0">
                        <a:cs typeface="2  Badr" pitchFamily="2" charset="-78"/>
                      </a:endParaRPr>
                    </a:p>
                  </a:txBody>
                  <a:tcPr/>
                </a:tc>
                <a:tc>
                  <a:txBody>
                    <a:bodyPr/>
                    <a:lstStyle/>
                    <a:p>
                      <a:pPr algn="ctr"/>
                      <a:r>
                        <a:rPr lang="fa-IR" dirty="0" smtClean="0">
                          <a:cs typeface="2  Badr" pitchFamily="2" charset="-78"/>
                        </a:rPr>
                        <a:t>1</a:t>
                      </a:r>
                      <a:endParaRPr lang="en-US" dirty="0">
                        <a:cs typeface="2  Badr" pitchFamily="2" charset="-78"/>
                      </a:endParaRPr>
                    </a:p>
                  </a:txBody>
                  <a:tcPr/>
                </a:tc>
              </a:tr>
              <a:tr h="370840">
                <a:tc>
                  <a:txBody>
                    <a:bodyPr/>
                    <a:lstStyle/>
                    <a:p>
                      <a:pPr algn="ctr"/>
                      <a:r>
                        <a:rPr lang="fa-IR" dirty="0" smtClean="0">
                          <a:cs typeface="2  Badr" pitchFamily="2" charset="-78"/>
                        </a:rPr>
                        <a:t>تا 30</a:t>
                      </a:r>
                      <a:endParaRPr lang="en-US" dirty="0">
                        <a:cs typeface="2  Badr" pitchFamily="2" charset="-78"/>
                      </a:endParaRPr>
                    </a:p>
                  </a:txBody>
                  <a:tcPr/>
                </a:tc>
                <a:tc>
                  <a:txBody>
                    <a:bodyPr/>
                    <a:lstStyle/>
                    <a:p>
                      <a:pPr algn="ctr"/>
                      <a:r>
                        <a:rPr lang="fa-IR" dirty="0" smtClean="0">
                          <a:cs typeface="2  Badr" pitchFamily="2" charset="-78"/>
                        </a:rPr>
                        <a:t>معاون آموزشي</a:t>
                      </a:r>
                      <a:endParaRPr lang="en-US" dirty="0">
                        <a:cs typeface="2  Badr" pitchFamily="2" charset="-78"/>
                      </a:endParaRPr>
                    </a:p>
                  </a:txBody>
                  <a:tcPr/>
                </a:tc>
                <a:tc>
                  <a:txBody>
                    <a:bodyPr/>
                    <a:lstStyle/>
                    <a:p>
                      <a:pPr algn="ctr"/>
                      <a:r>
                        <a:rPr lang="fa-IR" dirty="0" smtClean="0">
                          <a:cs typeface="2  Badr" pitchFamily="2" charset="-78"/>
                        </a:rPr>
                        <a:t>رضايت از عملكرد</a:t>
                      </a:r>
                      <a:endParaRPr lang="en-US" dirty="0">
                        <a:cs typeface="2  Badr" pitchFamily="2" charset="-78"/>
                      </a:endParaRPr>
                    </a:p>
                  </a:txBody>
                  <a:tcPr/>
                </a:tc>
                <a:tc>
                  <a:txBody>
                    <a:bodyPr/>
                    <a:lstStyle/>
                    <a:p>
                      <a:pPr algn="ctr"/>
                      <a:r>
                        <a:rPr lang="fa-IR" dirty="0" smtClean="0">
                          <a:cs typeface="2  Badr" pitchFamily="2" charset="-78"/>
                        </a:rPr>
                        <a:t>2</a:t>
                      </a:r>
                      <a:endParaRPr lang="en-US" dirty="0">
                        <a:cs typeface="2  Badr" pitchFamily="2" charset="-78"/>
                      </a:endParaRPr>
                    </a:p>
                  </a:txBody>
                  <a:tcPr/>
                </a:tc>
              </a:tr>
              <a:tr h="370840">
                <a:tc>
                  <a:txBody>
                    <a:bodyPr/>
                    <a:lstStyle/>
                    <a:p>
                      <a:pPr algn="ctr"/>
                      <a:r>
                        <a:rPr lang="fa-IR" dirty="0" smtClean="0">
                          <a:cs typeface="2  Badr" pitchFamily="2" charset="-78"/>
                        </a:rPr>
                        <a:t>تا 40</a:t>
                      </a:r>
                      <a:endParaRPr lang="en-US" dirty="0">
                        <a:cs typeface="2  Badr" pitchFamily="2" charset="-78"/>
                      </a:endParaRPr>
                    </a:p>
                  </a:txBody>
                  <a:tcPr/>
                </a:tc>
                <a:tc>
                  <a:txBody>
                    <a:bodyPr/>
                    <a:lstStyle/>
                    <a:p>
                      <a:pPr algn="ctr"/>
                      <a:r>
                        <a:rPr lang="fa-IR" dirty="0" smtClean="0">
                          <a:cs typeface="2  Badr" pitchFamily="2" charset="-78"/>
                        </a:rPr>
                        <a:t>رئيس بيمارستان</a:t>
                      </a:r>
                      <a:endParaRPr lang="en-US" dirty="0">
                        <a:cs typeface="2  Badr" pitchFamily="2" charset="-78"/>
                      </a:endParaRPr>
                    </a:p>
                  </a:txBody>
                  <a:tcPr/>
                </a:tc>
                <a:tc>
                  <a:txBody>
                    <a:bodyPr/>
                    <a:lstStyle/>
                    <a:p>
                      <a:pPr algn="ctr"/>
                      <a:r>
                        <a:rPr lang="fa-IR" dirty="0" smtClean="0">
                          <a:cs typeface="2  Badr" pitchFamily="2" charset="-78"/>
                        </a:rPr>
                        <a:t>رضايت از عملكرد</a:t>
                      </a:r>
                      <a:endParaRPr lang="en-US" dirty="0">
                        <a:cs typeface="2  Badr" pitchFamily="2" charset="-78"/>
                      </a:endParaRPr>
                    </a:p>
                  </a:txBody>
                  <a:tcPr/>
                </a:tc>
                <a:tc>
                  <a:txBody>
                    <a:bodyPr/>
                    <a:lstStyle/>
                    <a:p>
                      <a:pPr algn="ctr"/>
                      <a:r>
                        <a:rPr lang="fa-IR" dirty="0" smtClean="0">
                          <a:cs typeface="2  Badr" pitchFamily="2" charset="-78"/>
                        </a:rPr>
                        <a:t>3</a:t>
                      </a:r>
                      <a:endParaRPr lang="en-US" dirty="0">
                        <a:cs typeface="2  Badr" pitchFamily="2" charset="-78"/>
                      </a:endParaRPr>
                    </a:p>
                  </a:txBody>
                  <a:tcPr/>
                </a:tc>
              </a:tr>
              <a:tr h="370840">
                <a:tc>
                  <a:txBody>
                    <a:bodyPr/>
                    <a:lstStyle/>
                    <a:p>
                      <a:pPr algn="ctr"/>
                      <a:r>
                        <a:rPr lang="fa-IR" dirty="0" smtClean="0">
                          <a:cs typeface="2  Badr" pitchFamily="2" charset="-78"/>
                        </a:rPr>
                        <a:t>100</a:t>
                      </a:r>
                      <a:endParaRPr lang="en-US" dirty="0">
                        <a:cs typeface="2  Badr" pitchFamily="2" charset="-78"/>
                      </a:endParaRPr>
                    </a:p>
                  </a:txBody>
                  <a:tcPr/>
                </a:tc>
                <a:tc>
                  <a:txBody>
                    <a:bodyPr/>
                    <a:lstStyle/>
                    <a:p>
                      <a:pPr algn="ctr"/>
                      <a:endParaRPr lang="en-US" dirty="0">
                        <a:cs typeface="2  Badr" pitchFamily="2" charset="-78"/>
                      </a:endParaRPr>
                    </a:p>
                  </a:txBody>
                  <a:tcPr/>
                </a:tc>
                <a:tc>
                  <a:txBody>
                    <a:bodyPr/>
                    <a:lstStyle/>
                    <a:p>
                      <a:pPr algn="ctr"/>
                      <a:r>
                        <a:rPr lang="fa-IR" dirty="0" smtClean="0">
                          <a:cs typeface="2  Badr" pitchFamily="2" charset="-78"/>
                        </a:rPr>
                        <a:t>جمع</a:t>
                      </a:r>
                      <a:endParaRPr lang="en-US" dirty="0">
                        <a:cs typeface="2  Badr" pitchFamily="2" charset="-78"/>
                      </a:endParaRPr>
                    </a:p>
                  </a:txBody>
                  <a:tcPr/>
                </a:tc>
                <a:tc>
                  <a:txBody>
                    <a:bodyPr/>
                    <a:lstStyle/>
                    <a:p>
                      <a:pPr algn="ctr"/>
                      <a:endParaRPr lang="en-US" dirty="0">
                        <a:cs typeface="2  Badr" pitchFamily="2" charset="-78"/>
                      </a:endParaRPr>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algn="ctr" rtl="1"/>
            <a:r>
              <a:rPr lang="fa-IR" sz="4000" dirty="0" smtClean="0">
                <a:cs typeface="2  Badr" pitchFamily="2" charset="-78"/>
              </a:rPr>
              <a:t>جدول ارزيابي در مراكز درماني</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graphicFrame>
        <p:nvGraphicFramePr>
          <p:cNvPr id="3" name="Table 2"/>
          <p:cNvGraphicFramePr>
            <a:graphicFrameLocks noGrp="1"/>
          </p:cNvGraphicFramePr>
          <p:nvPr/>
        </p:nvGraphicFramePr>
        <p:xfrm>
          <a:off x="1857356" y="2071678"/>
          <a:ext cx="6096000" cy="1854200"/>
        </p:xfrm>
        <a:graphic>
          <a:graphicData uri="http://schemas.openxmlformats.org/drawingml/2006/table">
            <a:tbl>
              <a:tblPr firstRow="1" bandRow="1">
                <a:tableStyleId>{5C22544A-7EE6-4342-B048-85BDC9FD1C3A}</a:tableStyleId>
              </a:tblPr>
              <a:tblGrid>
                <a:gridCol w="1524000"/>
                <a:gridCol w="1524000"/>
                <a:gridCol w="2309850"/>
                <a:gridCol w="738150"/>
              </a:tblGrid>
              <a:tr h="370840">
                <a:tc>
                  <a:txBody>
                    <a:bodyPr/>
                    <a:lstStyle/>
                    <a:p>
                      <a:pPr algn="ctr"/>
                      <a:r>
                        <a:rPr lang="fa-IR" dirty="0" smtClean="0">
                          <a:cs typeface="2  Badr" pitchFamily="2" charset="-78"/>
                        </a:rPr>
                        <a:t>امتياز</a:t>
                      </a:r>
                      <a:endParaRPr lang="en-US" dirty="0">
                        <a:cs typeface="2  Badr" pitchFamily="2" charset="-78"/>
                      </a:endParaRPr>
                    </a:p>
                  </a:txBody>
                  <a:tcPr/>
                </a:tc>
                <a:tc>
                  <a:txBody>
                    <a:bodyPr/>
                    <a:lstStyle/>
                    <a:p>
                      <a:pPr algn="ctr"/>
                      <a:r>
                        <a:rPr lang="fa-IR" dirty="0" smtClean="0">
                          <a:cs typeface="2  Badr" pitchFamily="2" charset="-78"/>
                        </a:rPr>
                        <a:t>مبناي گزارش</a:t>
                      </a:r>
                      <a:endParaRPr lang="en-US" dirty="0">
                        <a:cs typeface="2  Badr" pitchFamily="2" charset="-78"/>
                      </a:endParaRPr>
                    </a:p>
                  </a:txBody>
                  <a:tcPr/>
                </a:tc>
                <a:tc>
                  <a:txBody>
                    <a:bodyPr/>
                    <a:lstStyle/>
                    <a:p>
                      <a:pPr algn="ctr"/>
                      <a:r>
                        <a:rPr lang="fa-IR" dirty="0" smtClean="0">
                          <a:cs typeface="2  Badr" pitchFamily="2" charset="-78"/>
                        </a:rPr>
                        <a:t>معيار</a:t>
                      </a:r>
                      <a:endParaRPr lang="en-US" dirty="0">
                        <a:cs typeface="2  Badr" pitchFamily="2" charset="-78"/>
                      </a:endParaRPr>
                    </a:p>
                  </a:txBody>
                  <a:tcPr/>
                </a:tc>
                <a:tc>
                  <a:txBody>
                    <a:bodyPr/>
                    <a:lstStyle/>
                    <a:p>
                      <a:pPr algn="ctr"/>
                      <a:r>
                        <a:rPr lang="fa-IR" dirty="0" smtClean="0">
                          <a:cs typeface="2  Badr" pitchFamily="2" charset="-78"/>
                        </a:rPr>
                        <a:t>رديف</a:t>
                      </a:r>
                      <a:endParaRPr lang="en-US" dirty="0">
                        <a:cs typeface="2  Badr" pitchFamily="2" charset="-78"/>
                      </a:endParaRPr>
                    </a:p>
                  </a:txBody>
                  <a:tcPr/>
                </a:tc>
              </a:tr>
              <a:tr h="370840">
                <a:tc>
                  <a:txBody>
                    <a:bodyPr/>
                    <a:lstStyle/>
                    <a:p>
                      <a:pPr algn="ctr"/>
                      <a:r>
                        <a:rPr lang="fa-IR" dirty="0" smtClean="0">
                          <a:cs typeface="2  Badr" pitchFamily="2" charset="-78"/>
                        </a:rPr>
                        <a:t>تا 30</a:t>
                      </a:r>
                      <a:endParaRPr lang="en-US" dirty="0">
                        <a:cs typeface="2  Badr" pitchFamily="2" charset="-78"/>
                      </a:endParaRPr>
                    </a:p>
                  </a:txBody>
                  <a:tcPr/>
                </a:tc>
                <a:tc>
                  <a:txBody>
                    <a:bodyPr/>
                    <a:lstStyle/>
                    <a:p>
                      <a:pPr algn="ctr"/>
                      <a:r>
                        <a:rPr lang="fa-IR" dirty="0" smtClean="0">
                          <a:cs typeface="2  Badr" pitchFamily="2" charset="-78"/>
                        </a:rPr>
                        <a:t>معاون درمان</a:t>
                      </a:r>
                      <a:endParaRPr lang="en-US" dirty="0">
                        <a:cs typeface="2  Badr" pitchFamily="2" charset="-78"/>
                      </a:endParaRPr>
                    </a:p>
                  </a:txBody>
                  <a:tcPr/>
                </a:tc>
                <a:tc>
                  <a:txBody>
                    <a:bodyPr/>
                    <a:lstStyle/>
                    <a:p>
                      <a:pPr algn="ctr"/>
                      <a:r>
                        <a:rPr lang="fa-IR" dirty="0" smtClean="0">
                          <a:cs typeface="2  Badr" pitchFamily="2" charset="-78"/>
                        </a:rPr>
                        <a:t>رضايت از عملكرد</a:t>
                      </a:r>
                      <a:endParaRPr lang="en-US" dirty="0">
                        <a:cs typeface="2  Badr" pitchFamily="2" charset="-78"/>
                      </a:endParaRPr>
                    </a:p>
                  </a:txBody>
                  <a:tcPr/>
                </a:tc>
                <a:tc>
                  <a:txBody>
                    <a:bodyPr/>
                    <a:lstStyle/>
                    <a:p>
                      <a:pPr algn="ctr"/>
                      <a:r>
                        <a:rPr lang="fa-IR" dirty="0" smtClean="0">
                          <a:cs typeface="2  Badr" pitchFamily="2" charset="-78"/>
                        </a:rPr>
                        <a:t>1</a:t>
                      </a:r>
                      <a:endParaRPr lang="en-US" dirty="0">
                        <a:cs typeface="2  Badr" pitchFamily="2" charset="-78"/>
                      </a:endParaRPr>
                    </a:p>
                  </a:txBody>
                  <a:tcPr/>
                </a:tc>
              </a:tr>
              <a:tr h="370840">
                <a:tc>
                  <a:txBody>
                    <a:bodyPr/>
                    <a:lstStyle/>
                    <a:p>
                      <a:pPr algn="ctr"/>
                      <a:r>
                        <a:rPr lang="fa-IR" dirty="0" smtClean="0">
                          <a:cs typeface="2  Badr" pitchFamily="2" charset="-78"/>
                        </a:rPr>
                        <a:t>تا </a:t>
                      </a:r>
                      <a:r>
                        <a:rPr lang="fa-IR" dirty="0" smtClean="0">
                          <a:cs typeface="2  Badr" pitchFamily="2" charset="-78"/>
                        </a:rPr>
                        <a:t>30</a:t>
                      </a:r>
                      <a:endParaRPr lang="en-US" dirty="0">
                        <a:cs typeface="2  Badr" pitchFamily="2" charset="-78"/>
                      </a:endParaRPr>
                    </a:p>
                  </a:txBody>
                  <a:tcPr/>
                </a:tc>
                <a:tc>
                  <a:txBody>
                    <a:bodyPr/>
                    <a:lstStyle/>
                    <a:p>
                      <a:pPr algn="ctr"/>
                      <a:r>
                        <a:rPr lang="fa-IR" dirty="0" smtClean="0">
                          <a:cs typeface="2  Badr" pitchFamily="2" charset="-78"/>
                        </a:rPr>
                        <a:t>رئيس شبكه</a:t>
                      </a:r>
                      <a:endParaRPr lang="en-US" dirty="0">
                        <a:cs typeface="2  Badr" pitchFamily="2" charset="-78"/>
                      </a:endParaRPr>
                    </a:p>
                  </a:txBody>
                  <a:tcPr/>
                </a:tc>
                <a:tc>
                  <a:txBody>
                    <a:bodyPr/>
                    <a:lstStyle/>
                    <a:p>
                      <a:pPr algn="ctr"/>
                      <a:r>
                        <a:rPr lang="fa-IR" dirty="0" smtClean="0">
                          <a:cs typeface="2  Badr" pitchFamily="2" charset="-78"/>
                        </a:rPr>
                        <a:t>رضايت از عملكرد</a:t>
                      </a:r>
                      <a:endParaRPr lang="en-US" dirty="0">
                        <a:cs typeface="2  Badr" pitchFamily="2" charset="-78"/>
                      </a:endParaRPr>
                    </a:p>
                  </a:txBody>
                  <a:tcPr/>
                </a:tc>
                <a:tc>
                  <a:txBody>
                    <a:bodyPr/>
                    <a:lstStyle/>
                    <a:p>
                      <a:pPr algn="ctr"/>
                      <a:r>
                        <a:rPr lang="fa-IR" dirty="0" smtClean="0">
                          <a:cs typeface="2  Badr" pitchFamily="2" charset="-78"/>
                        </a:rPr>
                        <a:t>2</a:t>
                      </a:r>
                      <a:endParaRPr lang="en-US" dirty="0">
                        <a:cs typeface="2  Badr" pitchFamily="2" charset="-78"/>
                      </a:endParaRPr>
                    </a:p>
                  </a:txBody>
                  <a:tcPr/>
                </a:tc>
              </a:tr>
              <a:tr h="370840">
                <a:tc>
                  <a:txBody>
                    <a:bodyPr/>
                    <a:lstStyle/>
                    <a:p>
                      <a:pPr algn="ctr"/>
                      <a:r>
                        <a:rPr lang="fa-IR" dirty="0" smtClean="0">
                          <a:cs typeface="2  Badr" pitchFamily="2" charset="-78"/>
                        </a:rPr>
                        <a:t>تا 40</a:t>
                      </a:r>
                      <a:endParaRPr lang="en-US" dirty="0">
                        <a:cs typeface="2  Badr" pitchFamily="2" charset="-78"/>
                      </a:endParaRPr>
                    </a:p>
                  </a:txBody>
                  <a:tcPr/>
                </a:tc>
                <a:tc>
                  <a:txBody>
                    <a:bodyPr/>
                    <a:lstStyle/>
                    <a:p>
                      <a:pPr algn="ctr"/>
                      <a:r>
                        <a:rPr lang="fa-IR" dirty="0" smtClean="0">
                          <a:cs typeface="2  Badr" pitchFamily="2" charset="-78"/>
                        </a:rPr>
                        <a:t>رئيس بيمارستان</a:t>
                      </a:r>
                      <a:endParaRPr lang="en-US" dirty="0">
                        <a:cs typeface="2  Badr" pitchFamily="2" charset="-78"/>
                      </a:endParaRPr>
                    </a:p>
                  </a:txBody>
                  <a:tcPr/>
                </a:tc>
                <a:tc>
                  <a:txBody>
                    <a:bodyPr/>
                    <a:lstStyle/>
                    <a:p>
                      <a:pPr algn="ctr"/>
                      <a:r>
                        <a:rPr lang="fa-IR" dirty="0" smtClean="0">
                          <a:cs typeface="2  Badr" pitchFamily="2" charset="-78"/>
                        </a:rPr>
                        <a:t>رضايت از عملكرد</a:t>
                      </a:r>
                      <a:endParaRPr lang="en-US" dirty="0">
                        <a:cs typeface="2  Badr" pitchFamily="2" charset="-78"/>
                      </a:endParaRPr>
                    </a:p>
                  </a:txBody>
                  <a:tcPr/>
                </a:tc>
                <a:tc>
                  <a:txBody>
                    <a:bodyPr/>
                    <a:lstStyle/>
                    <a:p>
                      <a:pPr algn="ctr"/>
                      <a:r>
                        <a:rPr lang="fa-IR" dirty="0" smtClean="0">
                          <a:cs typeface="2  Badr" pitchFamily="2" charset="-78"/>
                        </a:rPr>
                        <a:t>3</a:t>
                      </a:r>
                      <a:endParaRPr lang="en-US" dirty="0">
                        <a:cs typeface="2  Badr" pitchFamily="2" charset="-78"/>
                      </a:endParaRPr>
                    </a:p>
                  </a:txBody>
                  <a:tcPr/>
                </a:tc>
              </a:tr>
              <a:tr h="370840">
                <a:tc>
                  <a:txBody>
                    <a:bodyPr/>
                    <a:lstStyle/>
                    <a:p>
                      <a:pPr algn="ctr"/>
                      <a:r>
                        <a:rPr lang="fa-IR" dirty="0" smtClean="0">
                          <a:cs typeface="2  Badr" pitchFamily="2" charset="-78"/>
                        </a:rPr>
                        <a:t>100</a:t>
                      </a:r>
                      <a:endParaRPr lang="en-US" dirty="0">
                        <a:cs typeface="2  Badr" pitchFamily="2" charset="-78"/>
                      </a:endParaRPr>
                    </a:p>
                  </a:txBody>
                  <a:tcPr/>
                </a:tc>
                <a:tc>
                  <a:txBody>
                    <a:bodyPr/>
                    <a:lstStyle/>
                    <a:p>
                      <a:pPr algn="ctr"/>
                      <a:endParaRPr lang="en-US" dirty="0">
                        <a:cs typeface="2  Badr" pitchFamily="2" charset="-78"/>
                      </a:endParaRPr>
                    </a:p>
                  </a:txBody>
                  <a:tcPr/>
                </a:tc>
                <a:tc>
                  <a:txBody>
                    <a:bodyPr/>
                    <a:lstStyle/>
                    <a:p>
                      <a:pPr algn="ctr"/>
                      <a:r>
                        <a:rPr lang="fa-IR" dirty="0" smtClean="0">
                          <a:cs typeface="2  Badr" pitchFamily="2" charset="-78"/>
                        </a:rPr>
                        <a:t>جمع</a:t>
                      </a:r>
                      <a:endParaRPr lang="en-US" dirty="0">
                        <a:cs typeface="2  Badr" pitchFamily="2" charset="-78"/>
                      </a:endParaRPr>
                    </a:p>
                  </a:txBody>
                  <a:tcPr/>
                </a:tc>
                <a:tc>
                  <a:txBody>
                    <a:bodyPr/>
                    <a:lstStyle/>
                    <a:p>
                      <a:pPr algn="ctr"/>
                      <a:endParaRPr lang="en-US" dirty="0">
                        <a:cs typeface="2  Badr" pitchFamily="2" charset="-78"/>
                      </a:endParaRPr>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12- چگونگيبرخورد با تخلفات :</a:t>
            </a:r>
            <a:br>
              <a:rPr lang="fa-IR" sz="4000" dirty="0" smtClean="0">
                <a:cs typeface="2  Badr" pitchFamily="2" charset="-78"/>
              </a:rPr>
            </a:br>
            <a:r>
              <a:rPr lang="fa-IR" sz="4000" dirty="0" smtClean="0">
                <a:cs typeface="2  Badr" pitchFamily="2" charset="-78"/>
              </a:rPr>
              <a:t>نوبت اول :اخطار كتبي با درج در پرونده با ارسال رونوشت براي معاونين درمان و آموزش دانشگاه + كسر معادل حق الزحمه يك شيفت علاوه بر شيفت  مذكور مقيمي از دريافت پزشك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نوبت دوم : علاوه بر اخطار كسر معادل حق </a:t>
            </a:r>
            <a:r>
              <a:rPr lang="fa-IR" sz="4000" dirty="0" smtClean="0">
                <a:cs typeface="2  Badr" pitchFamily="2" charset="-78"/>
              </a:rPr>
              <a:t>الزحمه </a:t>
            </a:r>
            <a:r>
              <a:rPr lang="fa-IR" sz="4000" dirty="0" smtClean="0">
                <a:cs typeface="2  Badr" pitchFamily="2" charset="-78"/>
              </a:rPr>
              <a:t>3 شيفت مقيمي از دريافت پزشك </a:t>
            </a:r>
            <a:br>
              <a:rPr lang="fa-IR" sz="4000" dirty="0" smtClean="0">
                <a:cs typeface="2  Badr" pitchFamily="2" charset="-78"/>
              </a:rPr>
            </a:br>
            <a:r>
              <a:rPr lang="fa-IR" sz="4000" dirty="0" smtClean="0">
                <a:cs typeface="2  Badr" pitchFamily="2" charset="-78"/>
              </a:rPr>
              <a:t>نوبت سوم : معرفي پزشك به هيأت رسيدگي به تخلفات و ساير مراجع ديصلاح مرتبط و لغو قرارداد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fontScale="90000"/>
          </a:bodyPr>
          <a:lstStyle/>
          <a:p>
            <a:pPr rtl="1"/>
            <a:r>
              <a:rPr lang="fa-IR" sz="4000" dirty="0" smtClean="0">
                <a:cs typeface="2  Badr" pitchFamily="2" charset="-78"/>
              </a:rPr>
              <a:t>نكته : در صورن محرز شدن قصور </a:t>
            </a:r>
            <a:r>
              <a:rPr lang="fa-IR" sz="4000" dirty="0" smtClean="0">
                <a:cs typeface="2  Badr" pitchFamily="2" charset="-78"/>
              </a:rPr>
              <a:t>پزشك </a:t>
            </a:r>
            <a:r>
              <a:rPr lang="fa-IR" sz="4000" dirty="0" smtClean="0">
                <a:cs typeface="2  Badr" pitchFamily="2" charset="-78"/>
              </a:rPr>
              <a:t>و عدم رسيدگي و برخورد از طرف رئيس مركز موارد ذيل اعمال خواهد شد : </a:t>
            </a:r>
            <a:br>
              <a:rPr lang="fa-IR" sz="4000" dirty="0" smtClean="0">
                <a:cs typeface="2  Badr" pitchFamily="2" charset="-78"/>
              </a:rPr>
            </a:br>
            <a:r>
              <a:rPr lang="fa-IR" sz="4000" dirty="0" smtClean="0">
                <a:cs typeface="2  Badr" pitchFamily="2" charset="-78"/>
              </a:rPr>
              <a:t>1-در نوبت اول : تذكر مكتوب به رئيس بيمارستان</a:t>
            </a:r>
            <a:br>
              <a:rPr lang="fa-IR" sz="4000" dirty="0" smtClean="0">
                <a:cs typeface="2  Badr" pitchFamily="2" charset="-78"/>
              </a:rPr>
            </a:br>
            <a:r>
              <a:rPr lang="fa-IR" sz="4000" dirty="0" smtClean="0">
                <a:cs typeface="2  Badr" pitchFamily="2" charset="-78"/>
              </a:rPr>
              <a:t>2-در نوبت دوم : عدم پراخت حق الزحمه مقيمي به بيمارستان براي يك ماه والزام مركز به پرداخت حق الزحمه مقيمي به پزشكان كه در چارچوب دستورالعمل را رعايت كرده اند از محل ساير اعتبارات و كسر 50% دريافت غير مستمر رئيس مركز براي سه ماه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r>
              <a:rPr lang="fa-IR" sz="4000" dirty="0" smtClean="0">
                <a:cs typeface="2  Badr" pitchFamily="2" charset="-78"/>
              </a:rPr>
              <a:t>5- اهداف اختصاصي : </a:t>
            </a:r>
            <a:br>
              <a:rPr lang="fa-IR" sz="4000" dirty="0" smtClean="0">
                <a:cs typeface="2  Badr" pitchFamily="2" charset="-78"/>
              </a:rPr>
            </a:br>
            <a:r>
              <a:rPr lang="fa-IR" sz="4000" dirty="0" smtClean="0">
                <a:cs typeface="2  Badr" pitchFamily="2" charset="-78"/>
              </a:rPr>
              <a:t>ارائه به موقع  خدمات درماني :</a:t>
            </a:r>
            <a:br>
              <a:rPr lang="fa-IR" sz="4000" dirty="0" smtClean="0">
                <a:cs typeface="2  Badr" pitchFamily="2" charset="-78"/>
              </a:rPr>
            </a:br>
            <a:r>
              <a:rPr lang="fa-IR" sz="4000" dirty="0" smtClean="0">
                <a:cs typeface="2  Badr" pitchFamily="2" charset="-78"/>
              </a:rPr>
              <a:t>پاسخگويي 24 ساعته بيمارستان ها و مراكز آموزشي درماني تعيين تكليف به موقع بيماران در حداقل زمان ممكن انجام به موقع ويزيت بيماران ، اعمال جراحي و پروسيجرهاي اورژانسي افزايش  رضايتمندي مردم</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ar-SA" sz="4000" dirty="0" smtClean="0">
                <a:cs typeface="2  Badr" pitchFamily="2" charset="-78"/>
              </a:rPr>
              <a:t>وظايف بيمارستان ها</a:t>
            </a:r>
            <a:r>
              <a:rPr lang="en-US" sz="4000" dirty="0" smtClean="0">
                <a:cs typeface="2  Badr" pitchFamily="2" charset="-78"/>
              </a:rPr>
              <a:t> : </a:t>
            </a:r>
            <a:br>
              <a:rPr lang="en-US" sz="4000" dirty="0" smtClean="0">
                <a:cs typeface="2  Badr" pitchFamily="2" charset="-78"/>
              </a:rPr>
            </a:br>
            <a:r>
              <a:rPr lang="en-US" sz="4000" dirty="0" smtClean="0">
                <a:cs typeface="2  Badr" pitchFamily="2" charset="-78"/>
              </a:rPr>
              <a:t>1-</a:t>
            </a:r>
            <a:r>
              <a:rPr lang="ar-SA" sz="4000" dirty="0" smtClean="0">
                <a:cs typeface="2  Badr" pitchFamily="2" charset="-78"/>
              </a:rPr>
              <a:t>مطالعه دقيق دستورالعمل اجراي برنامه مذكور توسط رئيس ، مدير ، مترون و ساير مديران و مسئولين بخش هاي كلينيكي ، پاراكلينيكي بيمارستان </a:t>
            </a:r>
            <a:r>
              <a:rPr lang="en-US" sz="4000" dirty="0" smtClean="0"/>
              <a:t/>
            </a:r>
            <a:br>
              <a:rPr lang="en-US" sz="4000" dirty="0" smtClean="0"/>
            </a:br>
            <a:r>
              <a:rPr lang="fa-IR" sz="4000" dirty="0" smtClean="0">
                <a:cs typeface="2  Badr" pitchFamily="2" charset="-78"/>
              </a:rPr>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lvl="0" rtl="1"/>
            <a:r>
              <a:rPr lang="fa-IR" sz="4400" dirty="0" smtClean="0">
                <a:cs typeface="2  Badr" pitchFamily="2" charset="-78"/>
              </a:rPr>
              <a:t>2-</a:t>
            </a:r>
            <a:r>
              <a:rPr lang="ar-SA" sz="4400" dirty="0" smtClean="0">
                <a:cs typeface="2  Badr" pitchFamily="2" charset="-78"/>
              </a:rPr>
              <a:t>اطلاع رساني كافي به تمامي مشمولين برنامه در رشته هاي تخصصي مورد نياز </a:t>
            </a:r>
            <a:r>
              <a:rPr lang="en-US" sz="4400" dirty="0" smtClean="0">
                <a:cs typeface="2  Badr" pitchFamily="2" charset="-78"/>
              </a:rPr>
              <a:t/>
            </a:r>
            <a:br>
              <a:rPr lang="en-US" sz="4400" dirty="0" smtClean="0">
                <a:cs typeface="2  Badr" pitchFamily="2" charset="-78"/>
              </a:rPr>
            </a:br>
            <a:r>
              <a:rPr lang="fa-IR" sz="4400" dirty="0" smtClean="0">
                <a:cs typeface="2  Badr" pitchFamily="2" charset="-78"/>
              </a:rPr>
              <a:t>3- </a:t>
            </a:r>
            <a:r>
              <a:rPr lang="ar-SA" sz="4400" dirty="0" smtClean="0">
                <a:cs typeface="2  Badr" pitchFamily="2" charset="-78"/>
              </a:rPr>
              <a:t>برآورد رشته هاي تخصصي مورد نياز براي مقيمي و تعداد متخصص مورد نياز در هر رشته بر اساس دلايل متقن و قابل دفاع </a:t>
            </a: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929222"/>
          </a:xfrm>
        </p:spPr>
        <p:style>
          <a:lnRef idx="1">
            <a:schemeClr val="accent4"/>
          </a:lnRef>
          <a:fillRef idx="2">
            <a:schemeClr val="accent4"/>
          </a:fillRef>
          <a:effectRef idx="1">
            <a:schemeClr val="accent4"/>
          </a:effectRef>
          <a:fontRef idx="minor">
            <a:schemeClr val="dk1"/>
          </a:fontRef>
        </p:style>
        <p:txBody>
          <a:bodyPr>
            <a:normAutofit fontScale="90000"/>
          </a:bodyPr>
          <a:lstStyle/>
          <a:p>
            <a:pPr lvl="0" rtl="1"/>
            <a:r>
              <a:rPr lang="fa-IR" sz="4900" dirty="0" smtClean="0">
                <a:cs typeface="2  Badr" pitchFamily="2" charset="-78"/>
              </a:rPr>
              <a:t>4-</a:t>
            </a:r>
            <a:r>
              <a:rPr lang="en-US" sz="4900" dirty="0" smtClean="0">
                <a:cs typeface="2  Badr" pitchFamily="2" charset="-78"/>
              </a:rPr>
              <a:t> </a:t>
            </a:r>
            <a:r>
              <a:rPr lang="ar-SA" sz="4900" dirty="0" smtClean="0">
                <a:cs typeface="2  Badr" pitchFamily="2" charset="-78"/>
              </a:rPr>
              <a:t>اعلام، نيازهاي تخصصي مقيم  و تعداد  متخصص مورد نياز در هر رشته به دبيرخانه برنامه در ستاد دانشگاه ( معاونت درمان</a:t>
            </a:r>
            <a:r>
              <a:rPr lang="en-US" sz="4900" dirty="0" smtClean="0">
                <a:cs typeface="2  Badr" pitchFamily="2" charset="-78"/>
              </a:rPr>
              <a:t> </a:t>
            </a:r>
            <a:r>
              <a:rPr lang="fa-IR" sz="4900" dirty="0" smtClean="0">
                <a:cs typeface="2  Badr" pitchFamily="2" charset="-78"/>
              </a:rPr>
              <a:t>)</a:t>
            </a:r>
            <a:r>
              <a:rPr lang="en-US" sz="4900" dirty="0" smtClean="0">
                <a:cs typeface="2  Badr" pitchFamily="2" charset="-78"/>
              </a:rPr>
              <a:t> </a:t>
            </a:r>
            <a:br>
              <a:rPr lang="en-US" sz="4900" dirty="0" smtClean="0">
                <a:cs typeface="2  Badr" pitchFamily="2" charset="-78"/>
              </a:rPr>
            </a:br>
            <a:r>
              <a:rPr lang="fa-IR" sz="4900" dirty="0" smtClean="0">
                <a:cs typeface="2  Badr" pitchFamily="2" charset="-78"/>
              </a:rPr>
              <a:t>5-</a:t>
            </a:r>
            <a:r>
              <a:rPr lang="en-US" sz="4900" dirty="0" smtClean="0">
                <a:cs typeface="2  Badr" pitchFamily="2" charset="-78"/>
              </a:rPr>
              <a:t> </a:t>
            </a:r>
            <a:r>
              <a:rPr lang="ar-SA" sz="4900" dirty="0" smtClean="0">
                <a:cs typeface="2  Badr" pitchFamily="2" charset="-78"/>
              </a:rPr>
              <a:t>برنامه ريزي جهت مقيم شدن رشته هاي تخصصي و تعداد تخصص مورد نياز( پذيرفته شده توسط دبيرخانه برنامه در ستاد دانشگاه كه به بيمارستان اعلام خواهد شد</a:t>
            </a:r>
            <a:r>
              <a:rPr lang="en-US" sz="4900" dirty="0" smtClean="0">
                <a:cs typeface="2  Badr" pitchFamily="2" charset="-78"/>
              </a:rPr>
              <a:t> . </a:t>
            </a:r>
            <a:r>
              <a:rPr lang="ar-SA" sz="4900" dirty="0" smtClean="0">
                <a:cs typeface="2  Badr" pitchFamily="2" charset="-78"/>
              </a:rPr>
              <a:t>)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929222"/>
          </a:xfrm>
        </p:spPr>
        <p:style>
          <a:lnRef idx="1">
            <a:schemeClr val="accent4"/>
          </a:lnRef>
          <a:fillRef idx="2">
            <a:schemeClr val="accent4"/>
          </a:fillRef>
          <a:effectRef idx="1">
            <a:schemeClr val="accent4"/>
          </a:effectRef>
          <a:fontRef idx="minor">
            <a:schemeClr val="dk1"/>
          </a:fontRef>
        </p:style>
        <p:txBody>
          <a:bodyPr>
            <a:normAutofit fontScale="90000"/>
          </a:bodyPr>
          <a:lstStyle/>
          <a:p>
            <a:pPr lvl="0" rtl="1"/>
            <a:r>
              <a:rPr lang="fa-IR" sz="4900" dirty="0" smtClean="0">
                <a:cs typeface="2  Badr" pitchFamily="2" charset="-78"/>
              </a:rPr>
              <a:t>6-</a:t>
            </a:r>
            <a:r>
              <a:rPr lang="en-US" sz="4900" dirty="0" smtClean="0">
                <a:cs typeface="2  Badr" pitchFamily="2" charset="-78"/>
              </a:rPr>
              <a:t> </a:t>
            </a:r>
            <a:r>
              <a:rPr lang="ar-SA" sz="4900" dirty="0" smtClean="0">
                <a:cs typeface="2  Badr" pitchFamily="2" charset="-78"/>
              </a:rPr>
              <a:t>فراهم نمودن امكانات و تجهيزات مورد نياز براي فعاليت متخصصين مقيم </a:t>
            </a:r>
            <a:r>
              <a:rPr lang="en-US" sz="4900" dirty="0" smtClean="0">
                <a:cs typeface="2  Badr" pitchFamily="2" charset="-78"/>
              </a:rPr>
              <a:t/>
            </a:r>
            <a:br>
              <a:rPr lang="en-US" sz="4900" dirty="0" smtClean="0">
                <a:cs typeface="2  Badr" pitchFamily="2" charset="-78"/>
              </a:rPr>
            </a:br>
            <a:r>
              <a:rPr lang="fa-IR" sz="4900" dirty="0" smtClean="0">
                <a:cs typeface="2  Badr" pitchFamily="2" charset="-78"/>
              </a:rPr>
              <a:t>7-</a:t>
            </a:r>
            <a:r>
              <a:rPr lang="en-US" sz="4900" dirty="0" smtClean="0">
                <a:cs typeface="2  Badr" pitchFamily="2" charset="-78"/>
              </a:rPr>
              <a:t> </a:t>
            </a:r>
            <a:r>
              <a:rPr lang="ar-SA" sz="4900" dirty="0" smtClean="0">
                <a:cs typeface="2  Badr" pitchFamily="2" charset="-78"/>
              </a:rPr>
              <a:t>انعقاد تفاهم نامه با متخصصين مقيم </a:t>
            </a:r>
            <a:r>
              <a:rPr lang="en-US" sz="4900" dirty="0" smtClean="0">
                <a:cs typeface="2  Badr" pitchFamily="2" charset="-78"/>
              </a:rPr>
              <a:t/>
            </a:r>
            <a:br>
              <a:rPr lang="en-US" sz="4900" dirty="0" smtClean="0">
                <a:cs typeface="2  Badr" pitchFamily="2" charset="-78"/>
              </a:rPr>
            </a:br>
            <a:r>
              <a:rPr lang="fa-IR" sz="4900" dirty="0" smtClean="0">
                <a:cs typeface="2  Badr" pitchFamily="2" charset="-78"/>
              </a:rPr>
              <a:t>8-</a:t>
            </a:r>
            <a:r>
              <a:rPr lang="en-US" sz="4900" dirty="0" smtClean="0">
                <a:cs typeface="2  Badr" pitchFamily="2" charset="-78"/>
              </a:rPr>
              <a:t> </a:t>
            </a:r>
            <a:r>
              <a:rPr lang="ar-SA" sz="4900" dirty="0" smtClean="0">
                <a:cs typeface="2  Badr" pitchFamily="2" charset="-78"/>
              </a:rPr>
              <a:t>نظارت بر عملكرد متخصصين مقيم </a:t>
            </a:r>
            <a:r>
              <a:rPr lang="en-US" sz="4900" dirty="0" smtClean="0">
                <a:cs typeface="2  Badr" pitchFamily="2" charset="-78"/>
              </a:rPr>
              <a:t/>
            </a:r>
            <a:br>
              <a:rPr lang="en-US" sz="4900" dirty="0" smtClean="0">
                <a:cs typeface="2  Badr" pitchFamily="2" charset="-78"/>
              </a:rPr>
            </a:br>
            <a:r>
              <a:rPr lang="fa-IR" sz="4900" dirty="0" smtClean="0">
                <a:cs typeface="2  Badr" pitchFamily="2" charset="-78"/>
              </a:rPr>
              <a:t>9-</a:t>
            </a:r>
            <a:r>
              <a:rPr lang="ar-SA" sz="4900" dirty="0" smtClean="0">
                <a:cs typeface="2  Badr" pitchFamily="2" charset="-78"/>
              </a:rPr>
              <a:t>ارزيابي عملكرد متخصصين مقيم بر اساس مفاد  مواد 8 و 10 و 11 دستورالعمل </a:t>
            </a:r>
            <a:r>
              <a:rPr lang="en-US" dirty="0" smtClean="0"/>
              <a:t/>
            </a:r>
            <a:br>
              <a:rPr lang="en-US" dirty="0" smtClean="0"/>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929222"/>
          </a:xfrm>
        </p:spPr>
        <p:style>
          <a:lnRef idx="1">
            <a:schemeClr val="accent4"/>
          </a:lnRef>
          <a:fillRef idx="2">
            <a:schemeClr val="accent4"/>
          </a:fillRef>
          <a:effectRef idx="1">
            <a:schemeClr val="accent4"/>
          </a:effectRef>
          <a:fontRef idx="minor">
            <a:schemeClr val="dk1"/>
          </a:fontRef>
        </p:style>
        <p:txBody>
          <a:bodyPr>
            <a:normAutofit fontScale="90000"/>
          </a:bodyPr>
          <a:lstStyle/>
          <a:p>
            <a:pPr lvl="0" rtl="1"/>
            <a:r>
              <a:rPr lang="ar-SA" dirty="0" smtClean="0"/>
              <a:t>10</a:t>
            </a:r>
            <a:r>
              <a:rPr lang="ar-SA" sz="4900" dirty="0" smtClean="0">
                <a:cs typeface="2  Badr" pitchFamily="2" charset="-78"/>
              </a:rPr>
              <a:t>-استخراج حق الزحمه مقيمي بر اساس ماده 9 و ماده 11 دستورالعمل </a:t>
            </a:r>
            <a:r>
              <a:rPr lang="en-US" sz="4900" dirty="0" smtClean="0">
                <a:cs typeface="2  Badr" pitchFamily="2" charset="-78"/>
              </a:rPr>
              <a:t/>
            </a:r>
            <a:br>
              <a:rPr lang="en-US" sz="4900" dirty="0" smtClean="0">
                <a:cs typeface="2  Badr" pitchFamily="2" charset="-78"/>
              </a:rPr>
            </a:br>
            <a:r>
              <a:rPr lang="fa-IR" sz="4900" dirty="0" smtClean="0">
                <a:cs typeface="2  Badr" pitchFamily="2" charset="-78"/>
              </a:rPr>
              <a:t>11-</a:t>
            </a:r>
            <a:r>
              <a:rPr lang="ar-SA" sz="4900" dirty="0" smtClean="0">
                <a:cs typeface="2  Badr" pitchFamily="2" charset="-78"/>
              </a:rPr>
              <a:t>پرداخت حق الزحمه مقيمي پزشكان در موعد مقرر و بر اساس سياست هاي كلان دانشگاه كه ابلاغ خواهد شد </a:t>
            </a:r>
            <a:r>
              <a:rPr lang="en-US" sz="4900" dirty="0" smtClean="0">
                <a:cs typeface="2  Badr" pitchFamily="2" charset="-78"/>
              </a:rPr>
              <a:t/>
            </a:r>
            <a:br>
              <a:rPr lang="en-US" sz="4900" dirty="0" smtClean="0">
                <a:cs typeface="2  Badr" pitchFamily="2" charset="-78"/>
              </a:rPr>
            </a:br>
            <a:r>
              <a:rPr lang="fa-IR" sz="4900" dirty="0" smtClean="0">
                <a:cs typeface="2  Badr" pitchFamily="2" charset="-78"/>
              </a:rPr>
              <a:t>12-</a:t>
            </a:r>
            <a:r>
              <a:rPr lang="ar-SA" sz="4900" dirty="0" smtClean="0">
                <a:cs typeface="2  Badr" pitchFamily="2" charset="-78"/>
              </a:rPr>
              <a:t>برخورد با متخلفين بر اساس مفاد ماده 13 دستورالعمل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929222"/>
          </a:xfrm>
        </p:spPr>
        <p:style>
          <a:lnRef idx="1">
            <a:schemeClr val="accent4"/>
          </a:lnRef>
          <a:fillRef idx="2">
            <a:schemeClr val="accent4"/>
          </a:fillRef>
          <a:effectRef idx="1">
            <a:schemeClr val="accent4"/>
          </a:effectRef>
          <a:fontRef idx="minor">
            <a:schemeClr val="dk1"/>
          </a:fontRef>
        </p:style>
        <p:txBody>
          <a:bodyPr>
            <a:normAutofit/>
          </a:bodyPr>
          <a:lstStyle/>
          <a:p>
            <a:pPr lvl="0" rtl="1"/>
            <a:r>
              <a:rPr lang="fa-IR" sz="4900" smtClean="0">
                <a:cs typeface="2  Badr" pitchFamily="2" charset="-78"/>
              </a:rPr>
              <a:t>13- </a:t>
            </a:r>
            <a:r>
              <a:rPr lang="ar-SA" sz="4900" smtClean="0">
                <a:cs typeface="2  Badr" pitchFamily="2" charset="-78"/>
              </a:rPr>
              <a:t>انعكاس </a:t>
            </a:r>
            <a:r>
              <a:rPr lang="ar-SA" sz="4900" dirty="0" smtClean="0">
                <a:cs typeface="2  Badr" pitchFamily="2" charset="-78"/>
              </a:rPr>
              <a:t>نقايص احتمالي برنامه در حين انجام كار به دبير خانه مركزي در ستاد دانشگاه </a:t>
            </a:r>
            <a:r>
              <a:rPr lang="fa-IR" sz="4900" dirty="0" smtClean="0">
                <a:cs typeface="2  Badr" pitchFamily="2" charset="-78"/>
              </a:rPr>
              <a:t/>
            </a:r>
            <a:br>
              <a:rPr lang="fa-IR" sz="4900" dirty="0" smtClean="0">
                <a:cs typeface="2  Badr" pitchFamily="2" charset="-78"/>
              </a:rPr>
            </a:br>
            <a:r>
              <a:rPr lang="fa-IR" sz="4900" dirty="0" smtClean="0">
                <a:cs typeface="2  Badr" pitchFamily="2" charset="-78"/>
              </a:rPr>
              <a:t/>
            </a:r>
            <a:br>
              <a:rPr lang="fa-IR" sz="49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r>
              <a:rPr lang="fa-IR" sz="4000" dirty="0" smtClean="0">
                <a:cs typeface="2  Badr" pitchFamily="2" charset="-78"/>
              </a:rPr>
              <a:t>6-مشمول دستورالعمل :</a:t>
            </a:r>
            <a:br>
              <a:rPr lang="fa-IR" sz="4000" dirty="0" smtClean="0">
                <a:cs typeface="2  Badr" pitchFamily="2" charset="-78"/>
              </a:rPr>
            </a:br>
            <a:r>
              <a:rPr lang="fa-IR" sz="4000" dirty="0" smtClean="0">
                <a:cs typeface="2  Badr" pitchFamily="2" charset="-78"/>
              </a:rPr>
              <a:t>دانشگاه هاي علوم پزشكي مكلفند در بيمارستان </a:t>
            </a:r>
            <a:r>
              <a:rPr lang="fa-IR" sz="4000" smtClean="0">
                <a:cs typeface="2  Badr" pitchFamily="2" charset="-78"/>
              </a:rPr>
              <a:t>هاي </a:t>
            </a:r>
            <a:r>
              <a:rPr lang="fa-IR" sz="4000" smtClean="0">
                <a:cs typeface="2  Badr" pitchFamily="2" charset="-78"/>
              </a:rPr>
              <a:t>درماني </a:t>
            </a:r>
            <a:r>
              <a:rPr lang="fa-IR" sz="4000" dirty="0" smtClean="0">
                <a:cs typeface="2  Badr" pitchFamily="2" charset="-78"/>
              </a:rPr>
              <a:t>و آموزشي درماني تابعه از پزشكان متخصص يا فوق تخصص  و يا فلوشيپ به عنوان پزشك مقيم استفاده نمايند .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7- تعزيرات پزشك مقيم : </a:t>
            </a:r>
            <a:br>
              <a:rPr lang="fa-IR" sz="4000" dirty="0" smtClean="0">
                <a:cs typeface="2  Badr" pitchFamily="2" charset="-78"/>
              </a:rPr>
            </a:br>
            <a:r>
              <a:rPr lang="fa-IR" sz="4000" dirty="0" smtClean="0">
                <a:cs typeface="2  Badr" pitchFamily="2" charset="-78"/>
              </a:rPr>
              <a:t>در تمامي ساعات مقيمي در بيمارستان حضور فيزيكي داشته و اقدامات تشخيصي و درماني مورد نياز بيماران مرتبط با زمينه تخصصي خود را انجام دهند .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r>
              <a:rPr lang="fa-IR" sz="4000" dirty="0" smtClean="0">
                <a:cs typeface="2  Badr" pitchFamily="2" charset="-78"/>
              </a:rPr>
              <a:t>نكته 1 : حضور پزشك فقط در همان بخش مرتبط با مقيم بودن به عنوان مقيمي محسوب شده و حتي در خانه هاي سازماني درون محوطه بيمارستان نيز از اين شموليت خارج است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نكته 2 : پيشنهاد رشته هاي مقيمي مورد نياز به پيشنهاد رياست دانشگاه و تأئيد معاونت درمان وزارت متبوع مي باشد . </a:t>
            </a:r>
            <a:br>
              <a:rPr lang="fa-IR" sz="4000" dirty="0" smtClean="0">
                <a:cs typeface="2  Badr" pitchFamily="2" charset="-78"/>
              </a:rPr>
            </a:br>
            <a:r>
              <a:rPr lang="fa-IR" sz="4000" dirty="0" smtClean="0">
                <a:cs typeface="2  Badr" pitchFamily="2" charset="-78"/>
              </a:rPr>
              <a:t>نكته 3 : دستياران فلوشيپ و فوق تخصص در خارج از ساعات موظفي با اعلام نياز معاونت درمان و با تأئيد معاونت آموزشي دانشگاه به عنوان مقيم تخصصي مربوطه مشمول  اين دستورالعمل خواهند بود .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8- مراكز مشمول :</a:t>
            </a:r>
            <a:br>
              <a:rPr lang="fa-IR" sz="4000" dirty="0" smtClean="0">
                <a:cs typeface="2  Badr" pitchFamily="2" charset="-78"/>
              </a:rPr>
            </a:br>
            <a:r>
              <a:rPr lang="fa-IR" sz="4000" dirty="0" smtClean="0">
                <a:cs typeface="2  Badr" pitchFamily="2" charset="-78"/>
              </a:rPr>
              <a:t>بيمارستان هاي درماني و آموزشي درماني تك تخصصي كمتر از 64 تخت فعال ( در شرايط خاص بيمارستان هاي درماني زير 64 تخت فعال كه به تشخيص دانشگاه حضور پزشك مقيم الزامي است با درخواست دانشگاه و تأئيد معاونت درمان وزارت متبوع مشمول آئين نامه مي گردد ) </a:t>
            </a: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4643470"/>
          </a:xfrm>
        </p:spPr>
        <p:style>
          <a:lnRef idx="1">
            <a:schemeClr val="accent4"/>
          </a:lnRef>
          <a:fillRef idx="2">
            <a:schemeClr val="accent4"/>
          </a:fillRef>
          <a:effectRef idx="1">
            <a:schemeClr val="accent4"/>
          </a:effectRef>
          <a:fontRef idx="minor">
            <a:schemeClr val="dk1"/>
          </a:fontRef>
        </p:style>
        <p:txBody>
          <a:bodyPr>
            <a:normAutofit/>
          </a:bodyPr>
          <a:lstStyle/>
          <a:p>
            <a:pPr rtl="1"/>
            <a:r>
              <a:rPr lang="fa-IR" sz="4000" dirty="0" smtClean="0">
                <a:cs typeface="2  Badr" pitchFamily="2" charset="-78"/>
              </a:rPr>
              <a:t>تمامي بيمارستان هاي 64-96 تخت فعال حداقل يك رشته تخصصي مقيم از رشته هاي داخلي – جراحي  عمومي و يا طب اورژانس دارا باشند . </a:t>
            </a:r>
            <a:br>
              <a:rPr lang="fa-IR" sz="4000" dirty="0" smtClean="0">
                <a:cs typeface="2  Badr" pitchFamily="2" charset="-78"/>
              </a:rPr>
            </a:br>
            <a:r>
              <a:rPr lang="fa-IR" sz="4000" dirty="0" smtClean="0">
                <a:cs typeface="2  Badr" pitchFamily="2" charset="-78"/>
              </a:rPr>
              <a:t/>
            </a:r>
            <a:br>
              <a:rPr lang="fa-IR" sz="4000" dirty="0" smtClean="0">
                <a:cs typeface="2  Badr" pitchFamily="2" charset="-78"/>
              </a:rPr>
            </a:br>
            <a:endParaRPr lang="en-US" sz="4000" dirty="0">
              <a:cs typeface="2  Bad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91</TotalTime>
  <Words>615</Words>
  <Application>Microsoft Office PowerPoint</Application>
  <PresentationFormat>On-screen Show (4:3)</PresentationFormat>
  <Paragraphs>70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Concourse</vt:lpstr>
      <vt:lpstr>Slide 1</vt:lpstr>
      <vt:lpstr>1- دستورالعمل شماره 3 : 2- برنامه حضور پزشكان متخصص مقيم در بيمارستان ها 3-تاريخ اجراي دستوالعمل 15/2/93 و تعيين گرديده است. 4-هدف : بهره مندي به هنگام مردم  از خدمات درماني از طريق حضور دائم پزشك متخصص مقيم در بيمارستان ها است </vt:lpstr>
      <vt:lpstr>5- اهداف اختصاصي :  ارائه به موقع  خدمات درماني : پاسخگويي 24 ساعته بيمارستان ها و مراكز آموزشي درماني تعيين تكليف به موقع بيماران در حداقل زمان ممكن انجام به موقع ويزيت بيماران ، اعمال جراحي و پروسيجرهاي اورژانسي افزايش  رضايتمندي مردم </vt:lpstr>
      <vt:lpstr>6-مشمول دستورالعمل : دانشگاه هاي علوم پزشكي مكلفند در بيمارستان هاي درماني و آموزشي درماني تابعه از پزشكان متخصص يا فوق تخصص  و يا فلوشيپ به عنوان پزشك مقيم استفاده نمايند .  </vt:lpstr>
      <vt:lpstr>7- تعزيرات پزشك مقيم :  در تمامي ساعات مقيمي در بيمارستان حضور فيزيكي داشته و اقدامات تشخيصي و درماني مورد نياز بيماران مرتبط با زمينه تخصصي خود را انجام دهند .   </vt:lpstr>
      <vt:lpstr>نكته 1 : حضور پزشك فقط در همان بخش مرتبط با مقيم بودن به عنوان مقيمي محسوب شده و حتي در خانه هاي سازماني درون محوطه بيمارستان نيز از اين شموليت خارج است . </vt:lpstr>
      <vt:lpstr>نكته 2 : پيشنهاد رشته هاي مقيمي مورد نياز به پيشنهاد رياست دانشگاه و تأئيد معاونت درمان وزارت متبوع مي باشد .  نكته 3 : دستياران فلوشيپ و فوق تخصص در خارج از ساعات موظفي با اعلام نياز معاونت درمان و با تأئيد معاونت آموزشي دانشگاه به عنوان مقيم تخصصي مربوطه مشمول  اين دستورالعمل خواهند بود . </vt:lpstr>
      <vt:lpstr>8- مراكز مشمول : بيمارستان هاي درماني و آموزشي درماني تك تخصصي كمتر از 64 تخت فعال ( در شرايط خاص بيمارستان هاي درماني زير 64 تخت فعال كه به تشخيص دانشگاه حضور پزشك مقيم الزامي است با درخواست دانشگاه و تأئيد معاونت درمان وزارت متبوع مشمول آئين نامه مي گردد ) </vt:lpstr>
      <vt:lpstr>تمامي بيمارستان هاي 64-96 تخت فعال حداقل يك رشته تخصصي مقيم از رشته هاي داخلي – جراحي  عمومي و يا طب اورژانس دارا باشند .   </vt:lpstr>
      <vt:lpstr>تمامي بيمارستان هاي با بيش از 96 الي 256 تخت فعال ضروري است داراي دو تا چهار پزشك مقيم در رشته هاي تخصصي مورد نياز داشته باشند .   </vt:lpstr>
      <vt:lpstr>تمامي بيمارستان هاي با بيش از 256 تخت فعال ضروري است  داراي 4-6 پزشك مقيم در رشته هاي تخصصي مورد نياز داشته باشند  .   </vt:lpstr>
      <vt:lpstr>نكته 1 : اساس انتخاب رشته هاي تخصصي و  تعداد  متخصص مقيم بخش هاي موجود و بيمار پذيري بيمارستان مي باشند .  نكته 2 :‌در صورت وجود 3 متخصص طب اورژانس حضور متخصص طب اورژانس مقيم ضروري است  </vt:lpstr>
      <vt:lpstr>نكته 3 :بيمارستان هاي تك تخصصي زنان مي بايست پزشك زنان – بيهوشي و يك متخصص اطفال با اولويت فوق نوزادان مقيم داشته باشد .   </vt:lpstr>
      <vt:lpstr>نكته 4 : مراكز تروما بايستي متخصص مقيم ارتوپد داشته باشد . نكته 5 : در بيمارستان هاي تك تخصصي غير جراحي حضور يك نفر متخصص همان رشته به صورت مقيم ضروري است .  </vt:lpstr>
      <vt:lpstr>نكته 6 : در مراكز تروماهاي اصلي دانشگاه ها علاوه بر رشته هاي گفته شده و ارتوپد به طور همزمان بايستي فوق جراحي عروق و متخصص جراحي مغز و اعصاب مقيم نيز داشته باشند و در صورت عدم حضور دانشگاه ملكف به تعريف زنجيره اي ارجاع با مركز قطب مي باشد.</vt:lpstr>
      <vt:lpstr>نكته 7 :  پزشكان مقيم در بخش هاي مراقبت ويژه مطابق دستورالعمل مربوطه بوده و حق الزحمه آنها از محل پيش بيني شده آئين نامه مربوطه پرداخت خواهد شد . (در مراكز ريفرال قلب حضور متخصص قلب مقيم در CCU الزامي است )  </vt:lpstr>
      <vt:lpstr>نكته 8 : الزامات برنامه : حداكثر تعداد نوبت كاري پزشك مقيم در هر ماه  معادل 15 شبانه روزي غير متوالي است .  تعيين پزشك مسئول پيگيري بيماران بستري شده در طي زمان مقيمي بر عهده رياست بخش است .  </vt:lpstr>
      <vt:lpstr>رئيس بيمارستان موظف است شرايط پذيرش و پيگيري بيماران درمان شده در طي زمان مقيمي را فراهم نمايند . رئيس بيمارستان موظف است فضا و امكانات رفاهي مناسب جهت اقامت پزشك كقيك را فراهم نمايد .  رئيس بيمارستان يا بخش مربوطه موظف است برنامه پوشش ارائه خدمات تخصصي بيماران اورژانسي در ساعات اداري در شيفت كاري روزهاي هفته را تنظيم كند .</vt:lpstr>
      <vt:lpstr>9- حق الزحمه مقيمي : به طور متوسط به ازاي هر شب مقيمي 5000000 ريال در سال 93 مي باشد .   </vt:lpstr>
      <vt:lpstr>نكته 1 : دانشگاه با نظر رياست مركز مي تواند با در نظر گرفتن نياز  و درجه محروميت منطقه ، نوع تخصص و ميزان كاركرد پزشك حق الزحمه مقيمي را تا 50% كاهش يا تا 50% افزايش دهد . </vt:lpstr>
      <vt:lpstr>نكته 2 : به حق الزحمه پزشك مقيم در روزهاي تعطيل معادل يك سوم مبالغ روزهاي غير تعطيل اضافه مي گردد . نكته 3 : حق الزحمه مقيمي علاوه بر حقوق و مزايا و كارانه پزشك است .  </vt:lpstr>
      <vt:lpstr>نكته4 : در صورت تقسيم پوشش شيفت مقيمي توسط چند نفر ، پرداخت به تناسب ميزان حضور از ساعات شيفت كامل پرداخت گردد .  نكته 5 : بخش هايي كه پزشك مقيم دارد پرداخت هرگونه وجهي تحت عنوان حق الزحمه آنكالي به پزشكان شاغل همان رشته ممنوع است . </vt:lpstr>
      <vt:lpstr>در صورتي كه امتياز ارزيابي عملكرد پزشك مقيم ب اساس ماده 11 دستورالعمل80 و بالاتر باشد 100% و اگر بين 60 تا 79 باشد  80% و اگر پائين تر از 60 باشد 60% حق الزحمه مربوطه قابل پرداخت است . </vt:lpstr>
      <vt:lpstr>10- الزامات همكاري پزشك مقيم :  رعايت مصوبات و پروتكل هاي مصوب كميته  تعيين تكليف بيماران نظير رعايت انديكاسيون هاي بستري ، ويزيت به موقع و ...  </vt:lpstr>
      <vt:lpstr>11- معيارهاي ارزيابي عملكرد :  جدول ارزيابي در مراكز آموزشي درماني      </vt:lpstr>
      <vt:lpstr>جدول ارزيابي در مراكز درماني     </vt:lpstr>
      <vt:lpstr>12- چگونگيبرخورد با تخلفات : نوبت اول :اخطار كتبي با درج در پرونده با ارسال رونوشت براي معاونين درمان و آموزش دانشگاه + كسر معادل حق الزحمه يك شيفت علاوه بر شيفت  مذكور مقيمي از دريافت پزشك  </vt:lpstr>
      <vt:lpstr>نوبت دوم : علاوه بر اخطار كسر معادل حق الزحمه 3 شيفت مقيمي از دريافت پزشك  نوبت سوم : معرفي پزشك به هيأت رسيدگي به تخلفات و ساير مراجع ديصلاح مرتبط و لغو قرارداد   </vt:lpstr>
      <vt:lpstr>نكته : در صورن محرز شدن قصور پزشك و عدم رسيدگي و برخورد از طرف رئيس مركز موارد ذيل اعمال خواهد شد :  1-در نوبت اول : تذكر مكتوب به رئيس بيمارستان 2-در نوبت دوم : عدم پراخت حق الزحمه مقيمي به بيمارستان براي يك ماه والزام مركز به پرداخت حق الزحمه مقيمي به پزشكان كه در چارچوب دستورالعمل را رعايت كرده اند از محل ساير اعتبارات و كسر 50% دريافت غير مستمر رئيس مركز براي سه ماه </vt:lpstr>
      <vt:lpstr>وظايف بيمارستان ها :  1-مطالعه دقيق دستورالعمل اجراي برنامه مذكور توسط رئيس ، مدير ، مترون و ساير مديران و مسئولين بخش هاي كلينيكي ، پاراكلينيكي بيمارستان    </vt:lpstr>
      <vt:lpstr>2-اطلاع رساني كافي به تمامي مشمولين برنامه در رشته هاي تخصصي مورد نياز  3- برآورد رشته هاي تخصصي مورد نياز براي مقيمي و تعداد متخصص مورد نياز در هر رشته بر اساس دلايل متقن و قابل دفاع  </vt:lpstr>
      <vt:lpstr>4- اعلام، نيازهاي تخصصي مقيم  و تعداد  متخصص مورد نياز در هر رشته به دبيرخانه برنامه در ستاد دانشگاه ( معاونت درمان )  5- برنامه ريزي جهت مقيم شدن رشته هاي تخصصي و تعداد تخصص مورد نياز( پذيرفته شده توسط دبيرخانه برنامه در ستاد دانشگاه كه به بيمارستان اعلام خواهد شد . ) </vt:lpstr>
      <vt:lpstr>6- فراهم نمودن امكانات و تجهيزات مورد نياز براي فعاليت متخصصين مقيم  7- انعقاد تفاهم نامه با متخصصين مقيم  8- نظارت بر عملكرد متخصصين مقيم  9-ارزيابي عملكرد متخصصين مقيم بر اساس مفاد  مواد 8 و 10 و 11 دستورالعمل  </vt:lpstr>
      <vt:lpstr>10-استخراج حق الزحمه مقيمي بر اساس ماده 9 و ماده 11 دستورالعمل  11-پرداخت حق الزحمه مقيمي پزشكان در موعد مقرر و بر اساس سياست هاي كلان دانشگاه كه ابلاغ خواهد شد  12-برخورد با متخلفين بر اساس مفاد ماده 13 دستورالعمل </vt:lpstr>
      <vt:lpstr>13- انعكاس نقايص احتمالي برنامه در حين انجام كار به دبير خانه مركزي در ستاد دانشگاه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دستورالعمل شماره 3 : 2- برنامه حضور پزشكان متخصص مقيم در بيمارستان ها 3-تاريخ اجراي دستوالعمل 15/2/93 و تعيين گرديده است. 4-هدف : بهره مندي به هنگام مردم  از خدمات درماني از طريق حضور دائم پزشك متخصص مقيم در بيمارستان ها است </dc:title>
  <dc:creator>dabirkhaneh</dc:creator>
  <cp:lastModifiedBy>dabirkhaneh</cp:lastModifiedBy>
  <cp:revision>34</cp:revision>
  <dcterms:created xsi:type="dcterms:W3CDTF">2014-04-13T06:08:44Z</dcterms:created>
  <dcterms:modified xsi:type="dcterms:W3CDTF">2014-04-16T11:28:01Z</dcterms:modified>
</cp:coreProperties>
</file>