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4"/>
  </p:handoutMasterIdLst>
  <p:sldIdLst>
    <p:sldId id="28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6" r:id="rId30"/>
    <p:sldId id="287" r:id="rId31"/>
    <p:sldId id="288" r:id="rId32"/>
    <p:sldId id="289" r:id="rId3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7268" autoAdjust="0"/>
    <p:restoredTop sz="94660"/>
  </p:normalViewPr>
  <p:slideViewPr>
    <p:cSldViewPr>
      <p:cViewPr varScale="1">
        <p:scale>
          <a:sx n="67" d="100"/>
          <a:sy n="67" d="100"/>
        </p:scale>
        <p:origin x="-9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97256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623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1"/>
          <a:lstStyle>
            <a:lvl1pPr algn="l">
              <a:defRPr sz="1200"/>
            </a:lvl1pPr>
          </a:lstStyle>
          <a:p>
            <a:fld id="{165857F9-54DB-4015-A605-01E30E6CAE1A}" type="datetimeFigureOut">
              <a:rPr lang="fa-IR" smtClean="0"/>
              <a:t>1435/07/11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97256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623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1" anchor="b"/>
          <a:lstStyle>
            <a:lvl1pPr algn="l">
              <a:defRPr sz="1200"/>
            </a:lvl1pPr>
          </a:lstStyle>
          <a:p>
            <a:fld id="{8CA3B951-0035-4B2B-BEFF-184431B69EA4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31A74C-F896-4E50-8DA2-ACD63EE9482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C50B392-050A-4E5F-AAB7-8EE4DB68D8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31A74C-F896-4E50-8DA2-ACD63EE9482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0B392-050A-4E5F-AAB7-8EE4DB68D8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31A74C-F896-4E50-8DA2-ACD63EE9482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0B392-050A-4E5F-AAB7-8EE4DB68D8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31A74C-F896-4E50-8DA2-ACD63EE9482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0B392-050A-4E5F-AAB7-8EE4DB68D8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31A74C-F896-4E50-8DA2-ACD63EE9482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0B392-050A-4E5F-AAB7-8EE4DB68D8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31A74C-F896-4E50-8DA2-ACD63EE9482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0B392-050A-4E5F-AAB7-8EE4DB68D8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31A74C-F896-4E50-8DA2-ACD63EE9482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0B392-050A-4E5F-AAB7-8EE4DB68D8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31A74C-F896-4E50-8DA2-ACD63EE9482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0B392-050A-4E5F-AAB7-8EE4DB68D8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31A74C-F896-4E50-8DA2-ACD63EE9482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0B392-050A-4E5F-AAB7-8EE4DB68D8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531A74C-F896-4E50-8DA2-ACD63EE9482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0B392-050A-4E5F-AAB7-8EE4DB68D8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31A74C-F896-4E50-8DA2-ACD63EE9482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C50B392-050A-4E5F-AAB7-8EE4DB68D8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531A74C-F896-4E50-8DA2-ACD63EE9482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C50B392-050A-4E5F-AAB7-8EE4DB68D8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iNG6R_53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59" y="2786058"/>
            <a:ext cx="2571741" cy="2571744"/>
          </a:xfrm>
          <a:prstGeom prst="rect">
            <a:avLst/>
          </a:prstGeom>
          <a:noFill/>
        </p:spPr>
      </p:pic>
      <p:pic>
        <p:nvPicPr>
          <p:cNvPr id="1030" name="Picture 6" descr="عکسی از امام خمینی (با کیفیت بالا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8992" y="2714620"/>
            <a:ext cx="2554685" cy="3357586"/>
          </a:xfrm>
          <a:prstGeom prst="rect">
            <a:avLst/>
          </a:prstGeom>
          <a:noFill/>
        </p:spPr>
      </p:pic>
      <p:pic>
        <p:nvPicPr>
          <p:cNvPr id="8" name="Picture 7" descr="F:\desktop\، گل ، و ... عكس پرنده ها\New Folder\DANLOD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68" y="214290"/>
            <a:ext cx="2142029" cy="2143116"/>
          </a:xfrm>
          <a:prstGeom prst="rect">
            <a:avLst/>
          </a:prstGeom>
          <a:noFill/>
        </p:spPr>
      </p:pic>
      <p:pic>
        <p:nvPicPr>
          <p:cNvPr id="1032" name="Picture 8" descr="C:\Documents and Settings\darman\Desktop\Scrap.sh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2714620"/>
            <a:ext cx="2668399" cy="264320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/>
            <a:r>
              <a:rPr lang="fa-IR" sz="4000" dirty="0" smtClean="0">
                <a:cs typeface="2  Badr" pitchFamily="2" charset="-78"/>
              </a:rPr>
              <a:t>8- شيوه پرداخت به پزشكان عمومي 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پزشكان تمام وقت شاغل در اورژانس و سيستم ديسپچ به ازاي هر 24 ساعت پرداخت ثابت  به شرح ذيل : 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شهرستان هاي گروه الف ) 3000000 ريال 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شهرستان هاي گروه ب )‌ 2000000 ريال </a:t>
            </a:r>
            <a:br>
              <a:rPr lang="fa-IR" sz="4000" dirty="0" smtClean="0">
                <a:cs typeface="2  Badr" pitchFamily="2" charset="-78"/>
              </a:rPr>
            </a:b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/>
            <a:r>
              <a:rPr lang="fa-IR" sz="4000" dirty="0" smtClean="0">
                <a:cs typeface="2  Badr" pitchFamily="2" charset="-78"/>
              </a:rPr>
              <a:t>نكته :در شهرستان هاي ج و د فقط به پزشكان عمومي مركز ديسپچ به ازاي هر 24 ساعت 1500000 ريال پرداخت مي شود . 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/>
            </a:r>
            <a:br>
              <a:rPr lang="fa-IR" sz="4000" dirty="0" smtClean="0">
                <a:cs typeface="2  Badr" pitchFamily="2" charset="-78"/>
              </a:rPr>
            </a:b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/>
            <a:r>
              <a:rPr lang="fa-IR" sz="4000" dirty="0" smtClean="0">
                <a:cs typeface="2  Badr" pitchFamily="2" charset="-78"/>
              </a:rPr>
              <a:t>9- شيوه پرداخت به متخصصين و فوق تخصص ها :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شهرستان هاي ( گروه الف ) گروه هاي تخصصي باليني و متخصصين داروسازي به ازاي هر 24 ساعت حضور فيزيكي به صورت آنكالي 3000000 ريال و رشته هاي پاراكلينيك (آزمايشگاه و پاتولوژي –دكتراي داروساز) 2000000 ريال پرداخت مي شود . </a:t>
            </a: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/>
            <a:r>
              <a:rPr lang="fa-IR" sz="4000" dirty="0" smtClean="0">
                <a:cs typeface="2  Badr" pitchFamily="2" charset="-78"/>
              </a:rPr>
              <a:t>شهرستان هاي ( گروه ب ) : 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به موارد اول گروه الف به ازاي هر 24 ساعت 1500000 ريال و به موارد دوم 1000000 ريال پرداخت مي شود . 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/>
            </a:r>
            <a:br>
              <a:rPr lang="fa-IR" sz="4000" dirty="0" smtClean="0">
                <a:cs typeface="2  Badr" pitchFamily="2" charset="-78"/>
              </a:rPr>
            </a:b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/>
            <a:r>
              <a:rPr lang="fa-IR" sz="4000" dirty="0" smtClean="0">
                <a:cs typeface="2  Badr" pitchFamily="2" charset="-78"/>
              </a:rPr>
              <a:t>نكته 1 : در شهرهاي گروه ج و د  پرداخت ها طبق روال جاري كمافي السابق قابل انجام است . 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نكته 2 :‌درشهرستان هاي گروه الف و ب بسته حداقل شامل : 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حضورفيزيكي در ساعات اداري در مركز درماني – حضور 23 روز آنكالي ( بر اساس تعداد پزشك شاغل و طبق برنامه ريزي معاونت درمان دانشگاه ) </a:t>
            </a: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/>
            <a:r>
              <a:rPr lang="fa-IR" sz="4000" dirty="0" smtClean="0">
                <a:cs typeface="2  Badr" pitchFamily="2" charset="-78"/>
              </a:rPr>
              <a:t>حضور فعال در درمانگاه صبح و عصر – انجام اعمال جراحي و پروسيجرهاي تخصصي مطابق نياز منطقه و انجام به موقع مشاوره ها نياز ميباشد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/>
            </a:r>
            <a:br>
              <a:rPr lang="fa-IR" sz="4000" dirty="0" smtClean="0">
                <a:cs typeface="2  Badr" pitchFamily="2" charset="-78"/>
              </a:rPr>
            </a:b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rtl="1"/>
            <a:r>
              <a:rPr lang="fa-IR" sz="4000" dirty="0" smtClean="0">
                <a:cs typeface="2  Badr" pitchFamily="2" charset="-78"/>
              </a:rPr>
              <a:t>نكته 3 : معاونت درمان دانشگاه بايد به گونه اي برنامه ريزي نمايد كه در همه روزهاي هفته در شهرهاي مشمول ،پزشك متخصص در رشته هاي اعلامي وجود داشته باشند . اگر پزشك تمام وقت براي ماندگار وجود نداشته باشد  ميتوان از پزشك جايگزين غير تمام وقت براي روزهاي باقي مانده استفاده شود كه مشمول طرح خواهد شد . </a:t>
            </a:r>
            <a:br>
              <a:rPr lang="fa-IR" sz="4000" dirty="0" smtClean="0">
                <a:cs typeface="2  Badr" pitchFamily="2" charset="-78"/>
              </a:rPr>
            </a:b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/>
            <a:r>
              <a:rPr lang="fa-IR" sz="4000" dirty="0" smtClean="0">
                <a:cs typeface="2  Badr" pitchFamily="2" charset="-78"/>
              </a:rPr>
              <a:t>نكته 4 : در صورت تعدد پزشك در يك رشته ، پرداخت ثابت به ازاي هر 24 ساعت تنها به يك پزشك قابل پرداخت است . </a:t>
            </a:r>
            <a:br>
              <a:rPr lang="fa-IR" sz="4000" dirty="0" smtClean="0">
                <a:cs typeface="2  Badr" pitchFamily="2" charset="-78"/>
              </a:rPr>
            </a:b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/>
            <a:r>
              <a:rPr lang="fa-IR" sz="4000" dirty="0" smtClean="0">
                <a:cs typeface="2  Badr" pitchFamily="2" charset="-78"/>
              </a:rPr>
              <a:t>10- پرداخت عملكردي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/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/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/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/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/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 </a:t>
            </a:r>
            <a:endParaRPr lang="en-US" sz="4000" dirty="0">
              <a:cs typeface="2  Badr" pitchFamily="2" charset="-78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857224" y="1285860"/>
          <a:ext cx="7453320" cy="3954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2220"/>
                <a:gridCol w="1242220"/>
                <a:gridCol w="1242220"/>
                <a:gridCol w="988246"/>
                <a:gridCol w="1357324"/>
                <a:gridCol w="1381090"/>
              </a:tblGrid>
              <a:tr h="1347532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خدمات راديوگرافي ساده و رنگي و </a:t>
                      </a:r>
                      <a:r>
                        <a:rPr lang="en-US" dirty="0" smtClean="0">
                          <a:cs typeface="2  Badr" pitchFamily="2" charset="-78"/>
                        </a:rPr>
                        <a:t>CT</a:t>
                      </a:r>
                      <a:r>
                        <a:rPr lang="fa-IR" dirty="0" smtClean="0">
                          <a:cs typeface="2  Badr" pitchFamily="2" charset="-78"/>
                        </a:rPr>
                        <a:t> و </a:t>
                      </a:r>
                      <a:r>
                        <a:rPr lang="en-US" dirty="0" smtClean="0">
                          <a:cs typeface="2  Badr" pitchFamily="2" charset="-78"/>
                        </a:rPr>
                        <a:t>MRI</a:t>
                      </a:r>
                      <a:r>
                        <a:rPr lang="fa-IR" dirty="0" smtClean="0">
                          <a:cs typeface="2  Badr" pitchFamily="2" charset="-78"/>
                        </a:rPr>
                        <a:t> 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خدمات</a:t>
                      </a:r>
                      <a:r>
                        <a:rPr lang="fa-IR" baseline="0" dirty="0" smtClean="0">
                          <a:cs typeface="2  Badr" pitchFamily="2" charset="-78"/>
                        </a:rPr>
                        <a:t> سونوگرافي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خدمات پاتولوژي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خدمات  آزمايشگاه تشخيصي طبي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حق</a:t>
                      </a:r>
                      <a:r>
                        <a:rPr lang="fa-IR" baseline="0" dirty="0" smtClean="0">
                          <a:cs typeface="2  Badr" pitchFamily="2" charset="-78"/>
                        </a:rPr>
                        <a:t> الزحمه نيروي انساني ( ضريب جراحي بيهوشي و داخلي)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دسته بندي</a:t>
                      </a:r>
                      <a:r>
                        <a:rPr lang="fa-IR" baseline="0" dirty="0" smtClean="0">
                          <a:cs typeface="2  Badr" pitchFamily="2" charset="-78"/>
                        </a:rPr>
                        <a:t> شهرها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</a:tr>
              <a:tr h="845984">
                <a:tc gridSpan="4"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درصدهاي</a:t>
                      </a:r>
                      <a:r>
                        <a:rPr lang="fa-IR" baseline="0" dirty="0" smtClean="0">
                          <a:cs typeface="2  Badr" pitchFamily="2" charset="-78"/>
                        </a:rPr>
                        <a:t> تعيين شده به تعرفه هاي دولتي مصوب هيأت وزيران در سال 1393 اضافه مي گردد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3 برابر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شهر / شهرستان هاي ويژه</a:t>
                      </a:r>
                      <a:r>
                        <a:rPr lang="fa-IR" baseline="0" dirty="0" smtClean="0">
                          <a:cs typeface="2  Badr" pitchFamily="2" charset="-78"/>
                        </a:rPr>
                        <a:t> (الف) و (ب )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</a:tr>
              <a:tr h="336883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13%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50%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50%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10%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</a:tr>
              <a:tr h="592189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10%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37/5%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37/5%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7/5%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2.5 برابر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شهر / شهرستان هاي گروه  (ج)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</a:tr>
              <a:tr h="592189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6/5%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25%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25%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5%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2 برابر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شهر</a:t>
                      </a:r>
                      <a:r>
                        <a:rPr lang="fa-IR" baseline="0" dirty="0" smtClean="0">
                          <a:cs typeface="2  Badr" pitchFamily="2" charset="-78"/>
                        </a:rPr>
                        <a:t> / شهرستان هاي گروه  (د)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/>
            <a:r>
              <a:rPr lang="fa-IR" sz="4000" dirty="0" smtClean="0">
                <a:cs typeface="2  Badr" pitchFamily="2" charset="-78"/>
              </a:rPr>
              <a:t>نكته 1 :‌كليه پزشكان مشمول اين دستورالعمل مي بايست در قالب قرارداد ( في مابين  معاون درمان دانشگاه ، پزشك مشمول ) نسبت به رعايت مفاد بسته حداقلي و ساير شرايط ارائه خدمت در سطح شهر يا شهرستان متعهد گردند . </a:t>
            </a:r>
            <a:br>
              <a:rPr lang="fa-IR" sz="4000" dirty="0" smtClean="0">
                <a:cs typeface="2  Badr" pitchFamily="2" charset="-78"/>
              </a:rPr>
            </a:b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a-IR" sz="8000" dirty="0" smtClean="0">
                <a:solidFill>
                  <a:srgbClr val="FF0000"/>
                </a:solidFill>
                <a:cs typeface="2  Badr" pitchFamily="2" charset="-78"/>
              </a:rPr>
              <a:t>1- دستورالعمل شماره 2:</a:t>
            </a:r>
            <a:r>
              <a:rPr lang="fa-IR" sz="4000" dirty="0" smtClean="0">
                <a:cs typeface="2  Badr" pitchFamily="2" charset="-78"/>
              </a:rPr>
              <a:t/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/>
            </a:r>
            <a:br>
              <a:rPr lang="fa-IR" sz="4000" dirty="0" smtClean="0">
                <a:cs typeface="2  Badr" pitchFamily="2" charset="-78"/>
              </a:rPr>
            </a:b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/>
            <a:r>
              <a:rPr lang="fa-IR" sz="4000" dirty="0" smtClean="0">
                <a:cs typeface="2  Badr" pitchFamily="2" charset="-78"/>
              </a:rPr>
              <a:t>11- نحوه محاسبه فرانشيز بيماران : 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فرانشيز بيماران براي تمامي شهر يا شهرستان هاي مشمول اين دستورالعمل به صورت يك </a:t>
            </a:r>
            <a:r>
              <a:rPr lang="en-US" sz="4000" dirty="0" smtClean="0">
                <a:cs typeface="2  Badr" pitchFamily="2" charset="-78"/>
              </a:rPr>
              <a:t>K</a:t>
            </a:r>
            <a:r>
              <a:rPr lang="fa-IR" sz="4000" dirty="0" smtClean="0">
                <a:cs typeface="2  Badr" pitchFamily="2" charset="-78"/>
              </a:rPr>
              <a:t> محاسبه مي گردد و اخذ مابه التفاوت تشويقي از بيماران به هر شكل ممنوع است . </a:t>
            </a:r>
            <a:br>
              <a:rPr lang="fa-IR" sz="4000" dirty="0" smtClean="0">
                <a:cs typeface="2  Badr" pitchFamily="2" charset="-78"/>
              </a:rPr>
            </a:b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/>
            <a:r>
              <a:rPr lang="fa-IR" sz="4000" dirty="0" smtClean="0">
                <a:cs typeface="2  Badr" pitchFamily="2" charset="-78"/>
              </a:rPr>
              <a:t>12-معيارهاي ارزيابي عملكرد پزشكان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/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/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 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/>
            </a:r>
            <a:br>
              <a:rPr lang="fa-IR" sz="4000" dirty="0" smtClean="0">
                <a:cs typeface="2  Badr" pitchFamily="2" charset="-78"/>
              </a:rPr>
            </a:br>
            <a:endParaRPr lang="en-US" sz="4000" dirty="0">
              <a:cs typeface="2  Badr" pitchFamily="2" charset="-78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785918" y="2000240"/>
          <a:ext cx="6096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2238412"/>
                <a:gridCol w="8095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امتياز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مبناي</a:t>
                      </a:r>
                      <a:r>
                        <a:rPr lang="fa-IR" baseline="0" dirty="0" smtClean="0">
                          <a:cs typeface="2  Badr" pitchFamily="2" charset="-78"/>
                        </a:rPr>
                        <a:t> گزارش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معيار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رديف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تا 30 امتياز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معاون درمان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رضايت معاونت</a:t>
                      </a:r>
                      <a:r>
                        <a:rPr lang="fa-IR" baseline="0" dirty="0" smtClean="0">
                          <a:cs typeface="2  Badr" pitchFamily="2" charset="-78"/>
                        </a:rPr>
                        <a:t> درمان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1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تا 40 امتياز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بيماران بخش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رضايت بيماران بر اساس فرم استاندارد</a:t>
                      </a:r>
                      <a:r>
                        <a:rPr lang="fa-IR" baseline="0" dirty="0" smtClean="0">
                          <a:cs typeface="2  Badr" pitchFamily="2" charset="-78"/>
                        </a:rPr>
                        <a:t> وزارت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2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تا 30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رئيس  بيمارستان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رضايت حوزه مديريتي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3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100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Badr" pitchFamily="2" charset="-78"/>
                        </a:rPr>
                        <a:t>جمع </a:t>
                      </a:r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2  Badr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/>
            <a:r>
              <a:rPr lang="fa-IR" sz="4000" dirty="0" smtClean="0">
                <a:cs typeface="2  Badr" pitchFamily="2" charset="-78"/>
              </a:rPr>
              <a:t>نكته 1 :  براي ارزيابي اعضاي هيأت علمي رديف اول بين دو معاون درمان و آموزش توزيع مي شود ( نسبت مساري)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/>
            </a:r>
            <a:br>
              <a:rPr lang="fa-IR" sz="4000" dirty="0" smtClean="0">
                <a:cs typeface="2  Badr" pitchFamily="2" charset="-78"/>
              </a:rPr>
            </a:b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rtl="1"/>
            <a:r>
              <a:rPr lang="fa-IR" sz="4000" dirty="0" smtClean="0">
                <a:cs typeface="2  Badr" pitchFamily="2" charset="-78"/>
              </a:rPr>
              <a:t>نكته 2 : شاخص هاي ارزيابي : 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انجام به موقع ويزيت بيماران – تعيين تكليف به موقع بيماران اورژانسي در حداقل زمان ممكن – حضور به موقع  در اتاق عمل  و در طي اعمال جراحي اورژانس بر بالين بيماران – رعايت انديكاسيون هاي بستري بيماران در بخش هاي  ويژه و ساير بخش ها – رعايت گايد لاين ها- حضور فيزيكي در ساعات اداري طبق قوانين كشوري و ... </a:t>
            </a: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/>
            <a:r>
              <a:rPr lang="fa-IR" sz="4000" dirty="0" smtClean="0">
                <a:cs typeface="2  Badr" pitchFamily="2" charset="-78"/>
              </a:rPr>
              <a:t>نكته 3 : اميتاز 80 و بالاتر از 100% - 60 تا 79  امتياز 80% و اعداد  پائين تر از 60 ،  60% مبلغ مربوط به پزشك پرداخت خواهد شد و اگر كمتر از 50 باشد دانشگاه براي ادامه يا فسخ قرارداد با پزشك تصميم گيري خواهد نمود . </a:t>
            </a:r>
            <a:br>
              <a:rPr lang="fa-IR" sz="4000" dirty="0" smtClean="0">
                <a:cs typeface="2  Badr" pitchFamily="2" charset="-78"/>
              </a:rPr>
            </a:b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rtl="1"/>
            <a:r>
              <a:rPr lang="fa-IR" sz="4000" dirty="0" smtClean="0">
                <a:cs typeface="2  Badr" pitchFamily="2" charset="-78"/>
              </a:rPr>
              <a:t/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نكته 4 : بديهي است ساير پرداخت هاي دانشگاه به پزشكان مشمول طبق روال جاري انجام خواهد شد .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/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/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/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/>
            </a:r>
            <a:br>
              <a:rPr lang="fa-IR" sz="4000" dirty="0" smtClean="0">
                <a:cs typeface="2  Badr" pitchFamily="2" charset="-78"/>
              </a:rPr>
            </a:b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rtl="1"/>
            <a:r>
              <a:rPr lang="fa-IR" sz="4000" dirty="0" smtClean="0">
                <a:cs typeface="2  Badr" pitchFamily="2" charset="-78"/>
              </a:rPr>
              <a:t>12- نحوه برخورد  با تخلف :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در صورت هرگونه تخلف نظير دريافت وجوه خارج از ضوابط تعريف شده و فعاليت در قالب مطب و .... علاوه بر كسر كارانه  پزشك مربوطه  به مدت يك ماه و معرفي به مراجع ذيصلاح از شمول اين دستورالعمل خارج خواهد شد . 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/>
            </a:r>
            <a:br>
              <a:rPr lang="fa-IR" sz="4000" dirty="0" smtClean="0">
                <a:cs typeface="2  Badr" pitchFamily="2" charset="-78"/>
              </a:rPr>
            </a:b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/>
            <a:r>
              <a:rPr lang="fa-IR" sz="4000" dirty="0" smtClean="0">
                <a:cs typeface="2  Badr" pitchFamily="2" charset="-78"/>
              </a:rPr>
              <a:t>نكته : در صورت گزارش هرگونه قصور رياست مركز مبني بر عدم برخورد با تخلفات مشاهده شده به شرح ذيل اقدام خواهد شد: 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1-بار اول : اخطار مكتوب به رئيس بيمارستان و عدم پرداخت حق الزحمه ماندگاري به پزشكان متخلف </a:t>
            </a:r>
            <a:br>
              <a:rPr lang="fa-IR" sz="4000" dirty="0" smtClean="0">
                <a:cs typeface="2  Badr" pitchFamily="2" charset="-78"/>
              </a:rPr>
            </a:b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rtl="1"/>
            <a:r>
              <a:rPr lang="fa-IR" sz="4000" dirty="0" smtClean="0">
                <a:cs typeface="2  Badr" pitchFamily="2" charset="-78"/>
              </a:rPr>
              <a:t>بار دوم : كسر 50% كارانه رئيس ،‌مدير و مترون مركز درماني براي سه ماه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بار سوم : تصميم گيري در مورد ادامه فعاليت رياست مركز در هيأت رئيسه 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و در صورت تكرار گزارشات  تخلف از  دستورالعمل  توسط دانشگاه مربوطه ، معاونت درمان وزارت متبوع گزارش  تخلفات  را به مقام عالي وزارت جهت اتخاذ تصميم مقتضي منعكس خواهد نمود . </a:t>
            </a: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rtl="1"/>
            <a:r>
              <a:rPr lang="fa-IR" sz="3600" dirty="0" smtClean="0">
                <a:solidFill>
                  <a:srgbClr val="FF0000"/>
                </a:solidFill>
                <a:cs typeface="2  Badr" pitchFamily="2" charset="-78"/>
              </a:rPr>
              <a:t>وظايف بيمارستان ها براي اجراي برنامه : </a:t>
            </a:r>
            <a:r>
              <a:rPr lang="fa-IR" sz="3600" dirty="0" smtClean="0">
                <a:cs typeface="2  Badr" pitchFamily="2" charset="-78"/>
              </a:rPr>
              <a:t/>
            </a:r>
            <a:br>
              <a:rPr lang="fa-IR" sz="3600" dirty="0" smtClean="0">
                <a:cs typeface="2  Badr" pitchFamily="2" charset="-78"/>
              </a:rPr>
            </a:br>
            <a:r>
              <a:rPr lang="fa-IR" sz="3600" dirty="0" smtClean="0">
                <a:cs typeface="2  Badr" pitchFamily="2" charset="-78"/>
              </a:rPr>
              <a:t>1- مطالعه دقيق برنامه حمايت ماندگاري پزشكان در مناطق محروم كه در دانشگاه علوم پزشكي سمنان شامل شهرهاي آرادان - مهديشهر ، دامغان و گرمسار مي شود . </a:t>
            </a:r>
            <a:br>
              <a:rPr lang="fa-IR" sz="3600" dirty="0" smtClean="0">
                <a:cs typeface="2  Badr" pitchFamily="2" charset="-78"/>
              </a:rPr>
            </a:br>
            <a:r>
              <a:rPr lang="fa-IR" sz="3600" dirty="0" smtClean="0">
                <a:cs typeface="2  Badr" pitchFamily="2" charset="-78"/>
              </a:rPr>
              <a:t>2- اطلاع رساني به پزشكان و مسئولين بخش هاي كلينيك و پاراكلينيك بيمارستان </a:t>
            </a:r>
            <a:br>
              <a:rPr lang="fa-IR" sz="3600" dirty="0" smtClean="0">
                <a:cs typeface="2  Badr" pitchFamily="2" charset="-78"/>
              </a:rPr>
            </a:br>
            <a:r>
              <a:rPr lang="fa-IR" sz="3600" dirty="0" smtClean="0">
                <a:cs typeface="2  Badr" pitchFamily="2" charset="-78"/>
              </a:rPr>
              <a:t>3- تعيين پزشكان مشمول طرح </a:t>
            </a:r>
            <a:br>
              <a:rPr lang="fa-IR" sz="3600" dirty="0" smtClean="0">
                <a:cs typeface="2  Badr" pitchFamily="2" charset="-78"/>
              </a:rPr>
            </a:br>
            <a:endParaRPr lang="en-US" sz="36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a-IR" sz="5400" dirty="0" smtClean="0">
                <a:solidFill>
                  <a:srgbClr val="FF0000"/>
                </a:solidFill>
                <a:cs typeface="2  Badr" pitchFamily="2" charset="-78"/>
              </a:rPr>
              <a:t>2- اجراي برنامه حمايت از ماندگاري پزشكان در مناطق محروم </a:t>
            </a:r>
            <a:br>
              <a:rPr lang="fa-IR" sz="5400" dirty="0" smtClean="0">
                <a:solidFill>
                  <a:srgbClr val="FF0000"/>
                </a:solidFill>
                <a:cs typeface="2  Badr" pitchFamily="2" charset="-78"/>
              </a:rPr>
            </a:br>
            <a:endParaRPr lang="en-US" sz="5400" dirty="0">
              <a:solidFill>
                <a:srgbClr val="FF0000"/>
              </a:solidFill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rtl="1"/>
            <a:r>
              <a:rPr lang="fa-IR" sz="3600" dirty="0" smtClean="0">
                <a:cs typeface="2  Badr" pitchFamily="2" charset="-78"/>
              </a:rPr>
              <a:t>4- تدوين برنامه كاري پزشكان مشمول بر اساس ماده 5 دستورالعمل </a:t>
            </a:r>
            <a:br>
              <a:rPr lang="fa-IR" sz="3600" dirty="0" smtClean="0">
                <a:cs typeface="2  Badr" pitchFamily="2" charset="-78"/>
              </a:rPr>
            </a:br>
            <a:r>
              <a:rPr lang="fa-IR" sz="3600" dirty="0" smtClean="0">
                <a:cs typeface="2  Badr" pitchFamily="2" charset="-78"/>
              </a:rPr>
              <a:t>5- ايجاد سامانه مرتبط با ثبت عملكرد پزشكان و يا برنامه ريزي براي پايش عملكرد پزشكان بر اساس مفاد ماده 13 </a:t>
            </a:r>
            <a:br>
              <a:rPr lang="fa-IR" sz="3600" dirty="0" smtClean="0">
                <a:cs typeface="2  Badr" pitchFamily="2" charset="-78"/>
              </a:rPr>
            </a:br>
            <a:r>
              <a:rPr lang="fa-IR" sz="3600" dirty="0" smtClean="0">
                <a:cs typeface="2  Badr" pitchFamily="2" charset="-78"/>
              </a:rPr>
              <a:t>6- هماهنگي با مدير مالي بيمارستان جهت محاسبه صحيح عملكرد پزشكان بر اسا س ضرايب و درصدهاي اشاره شده در بند 2-1 ماده 10 </a:t>
            </a:r>
            <a:endParaRPr lang="en-US" sz="3600" dirty="0" smtClean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rtl="1"/>
            <a:r>
              <a:rPr lang="fa-IR" sz="3600" dirty="0" smtClean="0">
                <a:cs typeface="2  Badr" pitchFamily="2" charset="-78"/>
              </a:rPr>
              <a:t>7-ارزيابي دقيق عملكرد پزشكان و محاسبه امتيازات آنها و نظارت بر پرداخت مبتني بر عملكرد توسط امور مالي بيمارستان </a:t>
            </a:r>
            <a:br>
              <a:rPr lang="fa-IR" sz="3600" dirty="0" smtClean="0">
                <a:cs typeface="2  Badr" pitchFamily="2" charset="-78"/>
              </a:rPr>
            </a:br>
            <a:r>
              <a:rPr lang="fa-IR" sz="3600" dirty="0" smtClean="0">
                <a:cs typeface="2  Badr" pitchFamily="2" charset="-78"/>
              </a:rPr>
              <a:t>8- برخورد با هرگونه تخلف گزارش شده بر اساس مفاد اشاره  شده در ماده 14 </a:t>
            </a:r>
            <a:br>
              <a:rPr lang="fa-IR" sz="3600" dirty="0" smtClean="0">
                <a:cs typeface="2  Badr" pitchFamily="2" charset="-78"/>
              </a:rPr>
            </a:br>
            <a:r>
              <a:rPr lang="fa-IR" sz="3600" dirty="0" smtClean="0">
                <a:cs typeface="2  Badr" pitchFamily="2" charset="-78"/>
              </a:rPr>
              <a:t>9- تعيين  يك كارشناس خبره  براي برقراري  ارتباط با بيماران  و اخذ رضايت آنها بر اساس فرم استاندارد وزارت متبوع و اعمال رضايت بيماران در معيارهاي ارزيابي عملكرد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rtl="1"/>
            <a:r>
              <a:rPr lang="fa-IR" sz="3600" dirty="0" smtClean="0">
                <a:cs typeface="2  Badr" pitchFamily="2" charset="-78"/>
              </a:rPr>
              <a:t/>
            </a:r>
            <a:br>
              <a:rPr lang="fa-IR" sz="3600" dirty="0" smtClean="0">
                <a:cs typeface="2  Badr" pitchFamily="2" charset="-78"/>
              </a:rPr>
            </a:br>
            <a:r>
              <a:rPr lang="fa-IR" sz="3600" dirty="0" smtClean="0">
                <a:cs typeface="2  Badr" pitchFamily="2" charset="-78"/>
              </a:rPr>
              <a:t>10- پرداخت به موقع  مطالبات و حق الزحمه پزشكان بر اساس سياست هاي ابلاغي دانشگاه </a:t>
            </a:r>
            <a:br>
              <a:rPr lang="fa-IR" sz="3600" dirty="0" smtClean="0">
                <a:cs typeface="2  Badr" pitchFamily="2" charset="-78"/>
              </a:rPr>
            </a:br>
            <a:r>
              <a:rPr lang="fa-IR" sz="3600" dirty="0" smtClean="0">
                <a:cs typeface="2  Badr" pitchFamily="2" charset="-78"/>
              </a:rPr>
              <a:t>11-انعكاس چالشها ونقايص احتمالي طرح به دبير خانه مركزي در ستاد دانشگاه </a:t>
            </a:r>
            <a:br>
              <a:rPr lang="fa-IR" sz="3600" dirty="0" smtClean="0">
                <a:cs typeface="2  Badr" pitchFamily="2" charset="-78"/>
              </a:rPr>
            </a:br>
            <a:r>
              <a:rPr lang="fa-IR" sz="3600" dirty="0" smtClean="0">
                <a:cs typeface="2  Badr" pitchFamily="2" charset="-78"/>
              </a:rPr>
              <a:t/>
            </a:r>
            <a:br>
              <a:rPr lang="fa-IR" sz="3600" dirty="0" smtClean="0">
                <a:cs typeface="2  Badr" pitchFamily="2" charset="-78"/>
              </a:rPr>
            </a:br>
            <a:endParaRPr lang="fa-IR" sz="3600" dirty="0" smtClean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a-IR" sz="4000" dirty="0" smtClean="0">
                <a:cs typeface="2  Badr" pitchFamily="2" charset="-78"/>
              </a:rPr>
              <a:t>3- هدف كلي : 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ارتقاء كيفيت خدمات سلامت در مناطق كمتر توسعه يافته كشور با هدف افزايش دسترسي مردم به خدمات و مراقبت هاي سلامت در سطح دوم و سوم ، جذب و ماندگاري پزشكان در اين مناطق</a:t>
            </a:r>
            <a:br>
              <a:rPr lang="fa-IR" sz="4000" dirty="0" smtClean="0">
                <a:cs typeface="2  Badr" pitchFamily="2" charset="-78"/>
              </a:rPr>
            </a:b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rtl="1"/>
            <a:r>
              <a:rPr lang="fa-IR" sz="4000" dirty="0" smtClean="0">
                <a:cs typeface="2  Badr" pitchFamily="2" charset="-78"/>
              </a:rPr>
              <a:t>4-اهداف اختصاصي : 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جذب و ماندگاري پزشكان – ارتقاي عدالت در دسترسي وبهره مندي مردم از خدمات سلامت – كاهش پرداخت از جيب مردم – ساماندهي مناسب تر نظام ارجاع – حذف پرداخت هاي غير رسمي – اجراي صحيح نظام سطح بندي در بخش نيروي انساني و خدمات سرپايي و بستري</a:t>
            </a:r>
            <a:br>
              <a:rPr lang="fa-IR" sz="4000" dirty="0" smtClean="0">
                <a:cs typeface="2  Badr" pitchFamily="2" charset="-78"/>
              </a:rPr>
            </a:b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a-IR" sz="4000" dirty="0" smtClean="0">
                <a:cs typeface="2  Badr" pitchFamily="2" charset="-78"/>
              </a:rPr>
              <a:t>5-مشمول دستورالعمل : 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تمامي پزشكان عمومي شاغل در اورژانس هاي بيمارستاني و پيش بيمارستاني، پزشكان متخصص ، فلوشيپ يا فوق تخصص به صورت تمام وقت با هرگونه رابطه استخدامي كه در مناطق محروم،  مطابق دستورالعمل انجام وظيفه مي نمايند . </a:t>
            </a:r>
            <a:br>
              <a:rPr lang="fa-IR" sz="4000" dirty="0" smtClean="0">
                <a:cs typeface="2  Badr" pitchFamily="2" charset="-78"/>
              </a:rPr>
            </a:b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rtl="1"/>
            <a:r>
              <a:rPr lang="fa-IR" sz="4000" dirty="0" smtClean="0">
                <a:cs typeface="2  Badr" pitchFamily="2" charset="-78"/>
              </a:rPr>
              <a:t>6- تعهدات :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فعاليت تمام وقت در واحدهاي درماني و آموزشي درماني تابعه دانشگاه و عدم فعاليت در مراكز غيراز دانشگاه 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آمادگي ارائه خدمات به صورت 24 ساعته در تمامي ايام در قالب آنكالي – مقيمي و كلينيك عصر 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عدم دريافت هرگونه وجه از بيمار خارج از روال رسمي صندوق بيمارستان</a:t>
            </a: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/>
            <a:r>
              <a:rPr lang="fa-IR" sz="4000" dirty="0" smtClean="0">
                <a:cs typeface="2  Badr" pitchFamily="2" charset="-78"/>
              </a:rPr>
              <a:t>7- نحوه امتياز دهي شهرستان ها و دسته بندي آنها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توسط كميته اي متشكل از  دفتر ارزيابي فناوري ، تدوين استاندارد و تعرفه سلامت ، دفترمديريت امور بيمارستاني و تعالي خدمات باليني ، مركز مديريت شبكه معاونت بهداشتي ، مديريت منابع انساني، معاونت درمان دانشگاه مربوطه تعيين و به تأئيد معاون درمان وزارت متبوع مي رسد كه براي دانشگاه به دو گروه تعريف شده</a:t>
            </a: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643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/>
            <a:r>
              <a:rPr lang="fa-IR" sz="4000" dirty="0" smtClean="0">
                <a:cs typeface="2  Badr" pitchFamily="2" charset="-78"/>
              </a:rPr>
              <a:t>گروه ب : شهرستان هاي آرادان و مهديشهر 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>گروه د : دامغان و گرمسار </a:t>
            </a:r>
            <a:br>
              <a:rPr lang="fa-IR" sz="4000" dirty="0" smtClean="0">
                <a:cs typeface="2  Badr" pitchFamily="2" charset="-78"/>
              </a:rPr>
            </a:br>
            <a:r>
              <a:rPr lang="fa-IR" sz="4000" dirty="0" smtClean="0">
                <a:cs typeface="2  Badr" pitchFamily="2" charset="-78"/>
              </a:rPr>
              <a:t/>
            </a:r>
            <a:br>
              <a:rPr lang="fa-IR" sz="4000" dirty="0" smtClean="0">
                <a:cs typeface="2  Badr" pitchFamily="2" charset="-78"/>
              </a:rPr>
            </a:br>
            <a:endParaRPr lang="en-US" sz="4000" dirty="0">
              <a:cs typeface="2  Bad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360</TotalTime>
  <Words>588</Words>
  <Application>Microsoft Office PowerPoint</Application>
  <PresentationFormat>On-screen Show (4:3)</PresentationFormat>
  <Paragraphs>74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Concourse</vt:lpstr>
      <vt:lpstr>Slide 1</vt:lpstr>
      <vt:lpstr>1- دستورالعمل شماره 2:  </vt:lpstr>
      <vt:lpstr>2- اجراي برنامه حمايت از ماندگاري پزشكان در مناطق محروم  </vt:lpstr>
      <vt:lpstr>3- هدف كلي :  ارتقاء كيفيت خدمات سلامت در مناطق كمتر توسعه يافته كشور با هدف افزايش دسترسي مردم به خدمات و مراقبت هاي سلامت در سطح دوم و سوم ، جذب و ماندگاري پزشكان در اين مناطق </vt:lpstr>
      <vt:lpstr>4-اهداف اختصاصي :  جذب و ماندگاري پزشكان – ارتقاي عدالت در دسترسي وبهره مندي مردم از خدمات سلامت – كاهش پرداخت از جيب مردم – ساماندهي مناسب تر نظام ارجاع – حذف پرداخت هاي غير رسمي – اجراي صحيح نظام سطح بندي در بخش نيروي انساني و خدمات سرپايي و بستري </vt:lpstr>
      <vt:lpstr>5-مشمول دستورالعمل :  تمامي پزشكان عمومي شاغل در اورژانس هاي بيمارستاني و پيش بيمارستاني، پزشكان متخصص ، فلوشيپ يا فوق تخصص به صورت تمام وقت با هرگونه رابطه استخدامي كه در مناطق محروم،  مطابق دستورالعمل انجام وظيفه مي نمايند .  </vt:lpstr>
      <vt:lpstr>6- تعهدات : فعاليت تمام وقت در واحدهاي درماني و آموزشي درماني تابعه دانشگاه و عدم فعاليت در مراكز غيراز دانشگاه  آمادگي ارائه خدمات به صورت 24 ساعته در تمامي ايام در قالب آنكالي – مقيمي و كلينيك عصر  عدم دريافت هرگونه وجه از بيمار خارج از روال رسمي صندوق بيمارستان</vt:lpstr>
      <vt:lpstr>7- نحوه امتياز دهي شهرستان ها و دسته بندي آنها توسط كميته اي متشكل از  دفتر ارزيابي فناوري ، تدوين استاندارد و تعرفه سلامت ، دفترمديريت امور بيمارستاني و تعالي خدمات باليني ، مركز مديريت شبكه معاونت بهداشتي ، مديريت منابع انساني، معاونت درمان دانشگاه مربوطه تعيين و به تأئيد معاون درمان وزارت متبوع مي رسد كه براي دانشگاه به دو گروه تعريف شده</vt:lpstr>
      <vt:lpstr>گروه ب : شهرستان هاي آرادان و مهديشهر  گروه د : دامغان و گرمسار   </vt:lpstr>
      <vt:lpstr>8- شيوه پرداخت به پزشكان عمومي  پزشكان تمام وقت شاغل در اورژانس و سيستم ديسپچ به ازاي هر 24 ساعت پرداخت ثابت  به شرح ذيل :  شهرستان هاي گروه الف ) 3000000 ريال  شهرستان هاي گروه ب )‌ 2000000 ريال  </vt:lpstr>
      <vt:lpstr>نكته :در شهرستان هاي ج و د فقط به پزشكان عمومي مركز ديسپچ به ازاي هر 24 ساعت 1500000 ريال پرداخت مي شود .   </vt:lpstr>
      <vt:lpstr>9- شيوه پرداخت به متخصصين و فوق تخصص ها : شهرستان هاي ( گروه الف ) گروه هاي تخصصي باليني و متخصصين داروسازي به ازاي هر 24 ساعت حضور فيزيكي به صورت آنكالي 3000000 ريال و رشته هاي پاراكلينيك (آزمايشگاه و پاتولوژي –دكتراي داروساز) 2000000 ريال پرداخت مي شود . </vt:lpstr>
      <vt:lpstr>شهرستان هاي ( گروه ب ) :  به موارد اول گروه الف به ازاي هر 24 ساعت 1500000 ريال و به موارد دوم 1000000 ريال پرداخت مي شود .   </vt:lpstr>
      <vt:lpstr>نكته 1 : در شهرهاي گروه ج و د  پرداخت ها طبق روال جاري كمافي السابق قابل انجام است .  نكته 2 :‌درشهرستان هاي گروه الف و ب بسته حداقل شامل :  حضورفيزيكي در ساعات اداري در مركز درماني – حضور 23 روز آنكالي ( بر اساس تعداد پزشك شاغل و طبق برنامه ريزي معاونت درمان دانشگاه ) </vt:lpstr>
      <vt:lpstr>حضور فعال در درمانگاه صبح و عصر – انجام اعمال جراحي و پروسيجرهاي تخصصي مطابق نياز منطقه و انجام به موقع مشاوره ها نياز ميباشد  </vt:lpstr>
      <vt:lpstr>نكته 3 : معاونت درمان دانشگاه بايد به گونه اي برنامه ريزي نمايد كه در همه روزهاي هفته در شهرهاي مشمول ،پزشك متخصص در رشته هاي اعلامي وجود داشته باشند . اگر پزشك تمام وقت براي ماندگار وجود نداشته باشد  ميتوان از پزشك جايگزين غير تمام وقت براي روزهاي باقي مانده استفاده شود كه مشمول طرح خواهد شد .  </vt:lpstr>
      <vt:lpstr>نكته 4 : در صورت تعدد پزشك در يك رشته ، پرداخت ثابت به ازاي هر 24 ساعت تنها به يك پزشك قابل پرداخت است .  </vt:lpstr>
      <vt:lpstr>10- پرداخت عملكردي       </vt:lpstr>
      <vt:lpstr>نكته 1 :‌كليه پزشكان مشمول اين دستورالعمل مي بايست در قالب قرارداد ( في مابين  معاون درمان دانشگاه ، پزشك مشمول ) نسبت به رعايت مفاد بسته حداقلي و ساير شرايط ارائه خدمت در سطح شهر يا شهرستان متعهد گردند .  </vt:lpstr>
      <vt:lpstr>11- نحوه محاسبه فرانشيز بيماران :  فرانشيز بيماران براي تمامي شهر يا شهرستان هاي مشمول اين دستورالعمل به صورت يك K محاسبه مي گردد و اخذ مابه التفاوت تشويقي از بيماران به هر شكل ممنوع است .  </vt:lpstr>
      <vt:lpstr>12-معيارهاي ارزيابي عملكرد پزشكان      </vt:lpstr>
      <vt:lpstr>نكته 1 :  براي ارزيابي اعضاي هيأت علمي رديف اول بين دو معاون درمان و آموزش توزيع مي شود ( نسبت مساري)  </vt:lpstr>
      <vt:lpstr>نكته 2 : شاخص هاي ارزيابي :  انجام به موقع ويزيت بيماران – تعيين تكليف به موقع بيماران اورژانسي در حداقل زمان ممكن – حضور به موقع  در اتاق عمل  و در طي اعمال جراحي اورژانس بر بالين بيماران – رعايت انديكاسيون هاي بستري بيماران در بخش هاي  ويژه و ساير بخش ها – رعايت گايد لاين ها- حضور فيزيكي در ساعات اداري طبق قوانين كشوري و ... </vt:lpstr>
      <vt:lpstr>نكته 3 : اميتاز 80 و بالاتر از 100% - 60 تا 79  امتياز 80% و اعداد  پائين تر از 60 ،  60% مبلغ مربوط به پزشك پرداخت خواهد شد و اگر كمتر از 50 باشد دانشگاه براي ادامه يا فسخ قرارداد با پزشك تصميم گيري خواهد نمود .  </vt:lpstr>
      <vt:lpstr> نكته 4 : بديهي است ساير پرداخت هاي دانشگاه به پزشكان مشمول طبق روال جاري انجام خواهد شد .     </vt:lpstr>
      <vt:lpstr>12- نحوه برخورد  با تخلف : در صورت هرگونه تخلف نظير دريافت وجوه خارج از ضوابط تعريف شده و فعاليت در قالب مطب و .... علاوه بر كسر كارانه  پزشك مربوطه  به مدت يك ماه و معرفي به مراجع ذيصلاح از شمول اين دستورالعمل خارج خواهد شد .   </vt:lpstr>
      <vt:lpstr>نكته : در صورت گزارش هرگونه قصور رياست مركز مبني بر عدم برخورد با تخلفات مشاهده شده به شرح ذيل اقدام خواهد شد:  1-بار اول : اخطار مكتوب به رئيس بيمارستان و عدم پرداخت حق الزحمه ماندگاري به پزشكان متخلف  </vt:lpstr>
      <vt:lpstr>بار دوم : كسر 50% كارانه رئيس ،‌مدير و مترون مركز درماني براي سه ماه بار سوم : تصميم گيري در مورد ادامه فعاليت رياست مركز در هيأت رئيسه  و در صورت تكرار گزارشات  تخلف از  دستورالعمل  توسط دانشگاه مربوطه ، معاونت درمان وزارت متبوع گزارش  تخلفات  را به مقام عالي وزارت جهت اتخاذ تصميم مقتضي منعكس خواهد نمود . </vt:lpstr>
      <vt:lpstr>وظايف بيمارستان ها براي اجراي برنامه :  1- مطالعه دقيق برنامه حمايت ماندگاري پزشكان در مناطق محروم كه در دانشگاه علوم پزشكي سمنان شامل شهرهاي آرادان - مهديشهر ، دامغان و گرمسار مي شود .  2- اطلاع رساني به پزشكان و مسئولين بخش هاي كلينيك و پاراكلينيك بيمارستان  3- تعيين پزشكان مشمول طرح  </vt:lpstr>
      <vt:lpstr>4- تدوين برنامه كاري پزشكان مشمول بر اساس ماده 5 دستورالعمل  5- ايجاد سامانه مرتبط با ثبت عملكرد پزشكان و يا برنامه ريزي براي پايش عملكرد پزشكان بر اساس مفاد ماده 13  6- هماهنگي با مدير مالي بيمارستان جهت محاسبه صحيح عملكرد پزشكان بر اسا س ضرايب و درصدهاي اشاره شده در بند 2-1 ماده 10 </vt:lpstr>
      <vt:lpstr>7-ارزيابي دقيق عملكرد پزشكان و محاسبه امتيازات آنها و نظارت بر پرداخت مبتني بر عملكرد توسط امور مالي بيمارستان  8- برخورد با هرگونه تخلف گزارش شده بر اساس مفاد اشاره  شده در ماده 14  9- تعيين  يك كارشناس خبره  براي برقراري  ارتباط با بيماران  و اخذ رضايت آنها بر اساس فرم استاندارد وزارت متبوع و اعمال رضايت بيماران در معيارهاي ارزيابي عملكرد</vt:lpstr>
      <vt:lpstr> 10- پرداخت به موقع  مطالبات و حق الزحمه پزشكان بر اساس سياست هاي ابلاغي دانشگاه  11-انعكاس چالشها ونقايص احتمالي طرح به دبير خانه مركزي در ستاد دانشگاه 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 دستورالعمل شماره 3 : 2- برنامه حضور پزشكان متخصص مقيم در بيمارستان ها 3-تاريخ اجراي دستوالعمل 15/2/93 و تعيين گرديده است. 4-هدف : بهره مندي به هنگام مردم  از خدمات درماني از طريق حضور دائم پزشك متخصص مقيم در بيمارستان ها است </dc:title>
  <dc:creator>dabirkhaneh</dc:creator>
  <cp:lastModifiedBy>dabirkhaneh</cp:lastModifiedBy>
  <cp:revision>96</cp:revision>
  <dcterms:created xsi:type="dcterms:W3CDTF">2014-04-13T06:08:44Z</dcterms:created>
  <dcterms:modified xsi:type="dcterms:W3CDTF">2014-05-10T15:08:58Z</dcterms:modified>
</cp:coreProperties>
</file>